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9" r:id="rId2"/>
    <p:sldId id="320" r:id="rId3"/>
    <p:sldId id="327" r:id="rId4"/>
    <p:sldId id="387" r:id="rId5"/>
    <p:sldId id="326" r:id="rId6"/>
    <p:sldId id="386" r:id="rId7"/>
    <p:sldId id="321" r:id="rId8"/>
    <p:sldId id="381" r:id="rId9"/>
    <p:sldId id="393" r:id="rId10"/>
    <p:sldId id="376" r:id="rId11"/>
    <p:sldId id="382" r:id="rId12"/>
    <p:sldId id="379" r:id="rId13"/>
    <p:sldId id="300" r:id="rId14"/>
    <p:sldId id="361" r:id="rId15"/>
    <p:sldId id="303" r:id="rId16"/>
    <p:sldId id="302" r:id="rId17"/>
    <p:sldId id="392" r:id="rId18"/>
    <p:sldId id="347" r:id="rId19"/>
    <p:sldId id="388" r:id="rId20"/>
    <p:sldId id="396" r:id="rId21"/>
    <p:sldId id="398" r:id="rId22"/>
    <p:sldId id="397" r:id="rId23"/>
    <p:sldId id="401" r:id="rId24"/>
    <p:sldId id="400" r:id="rId25"/>
    <p:sldId id="399" r:id="rId26"/>
    <p:sldId id="385" r:id="rId27"/>
    <p:sldId id="391" r:id="rId28"/>
    <p:sldId id="389" r:id="rId29"/>
    <p:sldId id="328" r:id="rId30"/>
    <p:sldId id="329" r:id="rId31"/>
    <p:sldId id="330" r:id="rId32"/>
    <p:sldId id="331" r:id="rId3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75" autoAdjust="0"/>
  </p:normalViewPr>
  <p:slideViewPr>
    <p:cSldViewPr>
      <p:cViewPr varScale="1">
        <p:scale>
          <a:sx n="70" d="100"/>
          <a:sy n="70" d="100"/>
        </p:scale>
        <p:origin x="48" y="4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89B44-E4A5-49D2-8D7E-5BA6F2D54D06}" type="doc">
      <dgm:prSet loTypeId="urn:microsoft.com/office/officeart/2005/8/layout/pyramid1" loCatId="pyramid" qsTypeId="urn:microsoft.com/office/officeart/2005/8/quickstyle/simple5" qsCatId="simple" csTypeId="urn:microsoft.com/office/officeart/2005/8/colors/accent0_2" csCatId="mainScheme" phldr="1"/>
      <dgm:spPr/>
      <dgm:t>
        <a:bodyPr/>
        <a:lstStyle/>
        <a:p>
          <a:endParaRPr kumimoji="1" lang="ja-JP" altLang="en-US"/>
        </a:p>
      </dgm:t>
    </dgm:pt>
    <dgm:pt modelId="{EE23A0FE-9E1D-4B1D-9E66-5344B26EC62A}">
      <dgm:prSet phldrT="[テキスト]" custT="1"/>
      <dgm:spPr/>
      <dgm:t>
        <a:bodyPr lIns="0" tIns="0" rIns="0" bIns="0" anchor="b"/>
        <a:lstStyle/>
        <a:p>
          <a:r>
            <a:rPr kumimoji="1" lang="ja-JP" altLang="en-US" sz="1800" b="1" dirty="0"/>
            <a:t>職務の遂行</a:t>
          </a:r>
        </a:p>
      </dgm:t>
    </dgm:pt>
    <dgm:pt modelId="{222048C6-73BF-49FC-8B88-DAF6AD4485A1}" type="parTrans" cxnId="{3CE494CC-1750-4F6E-BCFB-703EB58EFC9B}">
      <dgm:prSet/>
      <dgm:spPr/>
      <dgm:t>
        <a:bodyPr/>
        <a:lstStyle/>
        <a:p>
          <a:endParaRPr kumimoji="1" lang="ja-JP" altLang="en-US" b="1"/>
        </a:p>
      </dgm:t>
    </dgm:pt>
    <dgm:pt modelId="{787FEDF4-2B89-4428-8D88-BDBECFAF7FCD}" type="sibTrans" cxnId="{3CE494CC-1750-4F6E-BCFB-703EB58EFC9B}">
      <dgm:prSet/>
      <dgm:spPr/>
      <dgm:t>
        <a:bodyPr/>
        <a:lstStyle/>
        <a:p>
          <a:endParaRPr kumimoji="1" lang="ja-JP" altLang="en-US" b="1"/>
        </a:p>
      </dgm:t>
    </dgm:pt>
    <dgm:pt modelId="{8B027F1B-15C8-485C-B28B-117CFC8E1007}">
      <dgm:prSet phldrT="[テキスト]" custT="1"/>
      <dgm:spPr/>
      <dgm:t>
        <a:bodyPr anchor="b"/>
        <a:lstStyle/>
        <a:p>
          <a:pPr>
            <a:lnSpc>
              <a:spcPct val="90000"/>
            </a:lnSpc>
          </a:pPr>
          <a:r>
            <a:rPr kumimoji="1" lang="ja-JP" altLang="en-US" sz="2000" b="1" dirty="0"/>
            <a:t>職業生活の遂行</a:t>
          </a:r>
          <a:endParaRPr kumimoji="1" lang="en-US" altLang="ja-JP" sz="2000" b="1" dirty="0"/>
        </a:p>
        <a:p>
          <a:pPr>
            <a:lnSpc>
              <a:spcPct val="10000"/>
            </a:lnSpc>
          </a:pPr>
          <a:endParaRPr kumimoji="1" lang="ja-JP" altLang="en-US" sz="300" b="1" dirty="0"/>
        </a:p>
      </dgm:t>
    </dgm:pt>
    <dgm:pt modelId="{EC74BD54-8C25-409D-80B0-F373F89CCBD2}" type="parTrans" cxnId="{E2CAD306-6575-4568-8DCD-33899A005BF5}">
      <dgm:prSet/>
      <dgm:spPr/>
      <dgm:t>
        <a:bodyPr/>
        <a:lstStyle/>
        <a:p>
          <a:endParaRPr kumimoji="1" lang="ja-JP" altLang="en-US" b="1"/>
        </a:p>
      </dgm:t>
    </dgm:pt>
    <dgm:pt modelId="{A46A79CE-8E58-4C57-A390-FFA6871FDCB9}" type="sibTrans" cxnId="{E2CAD306-6575-4568-8DCD-33899A005BF5}">
      <dgm:prSet/>
      <dgm:spPr/>
      <dgm:t>
        <a:bodyPr/>
        <a:lstStyle/>
        <a:p>
          <a:endParaRPr kumimoji="1" lang="ja-JP" altLang="en-US" b="1"/>
        </a:p>
      </dgm:t>
    </dgm:pt>
    <dgm:pt modelId="{B4A3EB87-6EF9-4D3C-B7E7-844C0D2EDA60}">
      <dgm:prSet phldrT="[テキスト]" custT="1"/>
      <dgm:spPr/>
      <dgm:t>
        <a:bodyPr/>
        <a:lstStyle/>
        <a:p>
          <a:r>
            <a:rPr kumimoji="1" lang="ja-JP" altLang="en-US" sz="2000" b="1" dirty="0"/>
            <a:t>日常生活の遂行</a:t>
          </a:r>
        </a:p>
      </dgm:t>
    </dgm:pt>
    <dgm:pt modelId="{946052DF-C77B-4567-AE5F-9D5E110C24C2}" type="parTrans" cxnId="{9F5F5697-E284-4F02-BC8C-71D19E4FDD5D}">
      <dgm:prSet/>
      <dgm:spPr/>
      <dgm:t>
        <a:bodyPr/>
        <a:lstStyle/>
        <a:p>
          <a:endParaRPr kumimoji="1" lang="ja-JP" altLang="en-US" b="1"/>
        </a:p>
      </dgm:t>
    </dgm:pt>
    <dgm:pt modelId="{470E4B97-9EC1-445B-8FD8-7CF62059CE2A}" type="sibTrans" cxnId="{9F5F5697-E284-4F02-BC8C-71D19E4FDD5D}">
      <dgm:prSet/>
      <dgm:spPr/>
      <dgm:t>
        <a:bodyPr/>
        <a:lstStyle/>
        <a:p>
          <a:endParaRPr kumimoji="1" lang="ja-JP" altLang="en-US" b="1"/>
        </a:p>
      </dgm:t>
    </dgm:pt>
    <dgm:pt modelId="{4A9EFAC3-19C3-444B-A1E7-C781A34422AD}">
      <dgm:prSet custT="1"/>
      <dgm:spPr/>
      <dgm:t>
        <a:bodyPr/>
        <a:lstStyle/>
        <a:p>
          <a:r>
            <a:rPr kumimoji="1" lang="ja-JP" altLang="en-US" sz="2000" b="1" dirty="0"/>
            <a:t>疾病・障害の管理</a:t>
          </a:r>
        </a:p>
      </dgm:t>
    </dgm:pt>
    <dgm:pt modelId="{0F0FB0EF-B329-43C1-A443-CAF40BCA7DDE}" type="parTrans" cxnId="{554C0D01-0FF0-48B5-A349-6C3E28A7B30D}">
      <dgm:prSet/>
      <dgm:spPr/>
      <dgm:t>
        <a:bodyPr/>
        <a:lstStyle/>
        <a:p>
          <a:endParaRPr kumimoji="1" lang="ja-JP" altLang="en-US" b="1"/>
        </a:p>
      </dgm:t>
    </dgm:pt>
    <dgm:pt modelId="{87EE1BA0-07FA-4633-AD29-B8FBFCBA096C}" type="sibTrans" cxnId="{554C0D01-0FF0-48B5-A349-6C3E28A7B30D}">
      <dgm:prSet/>
      <dgm:spPr/>
      <dgm:t>
        <a:bodyPr/>
        <a:lstStyle/>
        <a:p>
          <a:endParaRPr kumimoji="1" lang="ja-JP" altLang="en-US" b="1"/>
        </a:p>
      </dgm:t>
    </dgm:pt>
    <dgm:pt modelId="{348F536F-1F3D-4E98-8D6B-70D07BC62472}" type="pres">
      <dgm:prSet presAssocID="{61789B44-E4A5-49D2-8D7E-5BA6F2D54D06}" presName="Name0" presStyleCnt="0">
        <dgm:presLayoutVars>
          <dgm:dir/>
          <dgm:animLvl val="lvl"/>
          <dgm:resizeHandles val="exact"/>
        </dgm:presLayoutVars>
      </dgm:prSet>
      <dgm:spPr/>
    </dgm:pt>
    <dgm:pt modelId="{C992FB40-F756-4C71-895B-AEC4A74FCDB1}" type="pres">
      <dgm:prSet presAssocID="{EE23A0FE-9E1D-4B1D-9E66-5344B26EC62A}" presName="Name8" presStyleCnt="0"/>
      <dgm:spPr/>
    </dgm:pt>
    <dgm:pt modelId="{F86DB6F5-4165-41C5-9810-A66550E1A173}" type="pres">
      <dgm:prSet presAssocID="{EE23A0FE-9E1D-4B1D-9E66-5344B26EC62A}" presName="level" presStyleLbl="node1" presStyleIdx="0" presStyleCnt="4">
        <dgm:presLayoutVars>
          <dgm:chMax val="1"/>
          <dgm:bulletEnabled val="1"/>
        </dgm:presLayoutVars>
      </dgm:prSet>
      <dgm:spPr/>
    </dgm:pt>
    <dgm:pt modelId="{DDCBE1A3-E74A-4CFB-BD72-834635C6025B}" type="pres">
      <dgm:prSet presAssocID="{EE23A0FE-9E1D-4B1D-9E66-5344B26EC62A}" presName="levelTx" presStyleLbl="revTx" presStyleIdx="0" presStyleCnt="0">
        <dgm:presLayoutVars>
          <dgm:chMax val="1"/>
          <dgm:bulletEnabled val="1"/>
        </dgm:presLayoutVars>
      </dgm:prSet>
      <dgm:spPr/>
    </dgm:pt>
    <dgm:pt modelId="{2BD1EF39-6CC6-4A67-BDAF-4D4DF12E895F}" type="pres">
      <dgm:prSet presAssocID="{8B027F1B-15C8-485C-B28B-117CFC8E1007}" presName="Name8" presStyleCnt="0"/>
      <dgm:spPr/>
    </dgm:pt>
    <dgm:pt modelId="{C0BE8A6A-7830-43A3-8763-C6ECD1F34EE7}" type="pres">
      <dgm:prSet presAssocID="{8B027F1B-15C8-485C-B28B-117CFC8E1007}" presName="level" presStyleLbl="node1" presStyleIdx="1" presStyleCnt="4">
        <dgm:presLayoutVars>
          <dgm:chMax val="1"/>
          <dgm:bulletEnabled val="1"/>
        </dgm:presLayoutVars>
      </dgm:prSet>
      <dgm:spPr/>
    </dgm:pt>
    <dgm:pt modelId="{EB0C442B-EBF8-44C6-AA80-AAB2A81F8629}" type="pres">
      <dgm:prSet presAssocID="{8B027F1B-15C8-485C-B28B-117CFC8E1007}" presName="levelTx" presStyleLbl="revTx" presStyleIdx="0" presStyleCnt="0">
        <dgm:presLayoutVars>
          <dgm:chMax val="1"/>
          <dgm:bulletEnabled val="1"/>
        </dgm:presLayoutVars>
      </dgm:prSet>
      <dgm:spPr/>
    </dgm:pt>
    <dgm:pt modelId="{DD154F07-03D4-4229-853A-10DC30CAAB5F}" type="pres">
      <dgm:prSet presAssocID="{B4A3EB87-6EF9-4D3C-B7E7-844C0D2EDA60}" presName="Name8" presStyleCnt="0"/>
      <dgm:spPr/>
    </dgm:pt>
    <dgm:pt modelId="{B037F97B-A6C8-4297-A782-349F1C95F11A}" type="pres">
      <dgm:prSet presAssocID="{B4A3EB87-6EF9-4D3C-B7E7-844C0D2EDA60}" presName="level" presStyleLbl="node1" presStyleIdx="2" presStyleCnt="4">
        <dgm:presLayoutVars>
          <dgm:chMax val="1"/>
          <dgm:bulletEnabled val="1"/>
        </dgm:presLayoutVars>
      </dgm:prSet>
      <dgm:spPr/>
    </dgm:pt>
    <dgm:pt modelId="{1002D56D-7E9C-4E43-9DCC-EFF4D33968E7}" type="pres">
      <dgm:prSet presAssocID="{B4A3EB87-6EF9-4D3C-B7E7-844C0D2EDA60}" presName="levelTx" presStyleLbl="revTx" presStyleIdx="0" presStyleCnt="0">
        <dgm:presLayoutVars>
          <dgm:chMax val="1"/>
          <dgm:bulletEnabled val="1"/>
        </dgm:presLayoutVars>
      </dgm:prSet>
      <dgm:spPr/>
    </dgm:pt>
    <dgm:pt modelId="{91DAB245-9DFB-4821-A38E-271B359EF1A3}" type="pres">
      <dgm:prSet presAssocID="{4A9EFAC3-19C3-444B-A1E7-C781A34422AD}" presName="Name8" presStyleCnt="0"/>
      <dgm:spPr/>
    </dgm:pt>
    <dgm:pt modelId="{23D3E81D-1444-4BEF-A6DA-34B0C07AD183}" type="pres">
      <dgm:prSet presAssocID="{4A9EFAC3-19C3-444B-A1E7-C781A34422AD}" presName="level" presStyleLbl="node1" presStyleIdx="3" presStyleCnt="4">
        <dgm:presLayoutVars>
          <dgm:chMax val="1"/>
          <dgm:bulletEnabled val="1"/>
        </dgm:presLayoutVars>
      </dgm:prSet>
      <dgm:spPr/>
    </dgm:pt>
    <dgm:pt modelId="{AB3A9F82-EA86-46A2-8E77-918897E3AA54}" type="pres">
      <dgm:prSet presAssocID="{4A9EFAC3-19C3-444B-A1E7-C781A34422AD}" presName="levelTx" presStyleLbl="revTx" presStyleIdx="0" presStyleCnt="0">
        <dgm:presLayoutVars>
          <dgm:chMax val="1"/>
          <dgm:bulletEnabled val="1"/>
        </dgm:presLayoutVars>
      </dgm:prSet>
      <dgm:spPr/>
    </dgm:pt>
  </dgm:ptLst>
  <dgm:cxnLst>
    <dgm:cxn modelId="{554C0D01-0FF0-48B5-A349-6C3E28A7B30D}" srcId="{61789B44-E4A5-49D2-8D7E-5BA6F2D54D06}" destId="{4A9EFAC3-19C3-444B-A1E7-C781A34422AD}" srcOrd="3" destOrd="0" parTransId="{0F0FB0EF-B329-43C1-A443-CAF40BCA7DDE}" sibTransId="{87EE1BA0-07FA-4633-AD29-B8FBFCBA096C}"/>
    <dgm:cxn modelId="{2F7B1504-AD0B-4615-BB12-E89612127013}" type="presOf" srcId="{B4A3EB87-6EF9-4D3C-B7E7-844C0D2EDA60}" destId="{1002D56D-7E9C-4E43-9DCC-EFF4D33968E7}" srcOrd="1" destOrd="0" presId="urn:microsoft.com/office/officeart/2005/8/layout/pyramid1"/>
    <dgm:cxn modelId="{E2CAD306-6575-4568-8DCD-33899A005BF5}" srcId="{61789B44-E4A5-49D2-8D7E-5BA6F2D54D06}" destId="{8B027F1B-15C8-485C-B28B-117CFC8E1007}" srcOrd="1" destOrd="0" parTransId="{EC74BD54-8C25-409D-80B0-F373F89CCBD2}" sibTransId="{A46A79CE-8E58-4C57-A390-FFA6871FDCB9}"/>
    <dgm:cxn modelId="{1BFF3B22-C561-4241-9A7A-0096045826A2}" type="presOf" srcId="{EE23A0FE-9E1D-4B1D-9E66-5344B26EC62A}" destId="{DDCBE1A3-E74A-4CFB-BD72-834635C6025B}" srcOrd="1" destOrd="0" presId="urn:microsoft.com/office/officeart/2005/8/layout/pyramid1"/>
    <dgm:cxn modelId="{E47C1828-1AC6-4D0C-ABA1-1FC98A6E05A4}" type="presOf" srcId="{8B027F1B-15C8-485C-B28B-117CFC8E1007}" destId="{EB0C442B-EBF8-44C6-AA80-AAB2A81F8629}" srcOrd="1" destOrd="0" presId="urn:microsoft.com/office/officeart/2005/8/layout/pyramid1"/>
    <dgm:cxn modelId="{B3EA7A28-A7B8-4747-BE47-2FEDA90B81F9}" type="presOf" srcId="{B4A3EB87-6EF9-4D3C-B7E7-844C0D2EDA60}" destId="{B037F97B-A6C8-4297-A782-349F1C95F11A}" srcOrd="0" destOrd="0" presId="urn:microsoft.com/office/officeart/2005/8/layout/pyramid1"/>
    <dgm:cxn modelId="{811BF86B-48CA-4529-BCAB-CAA3B6C3F2BB}" type="presOf" srcId="{4A9EFAC3-19C3-444B-A1E7-C781A34422AD}" destId="{23D3E81D-1444-4BEF-A6DA-34B0C07AD183}" srcOrd="0" destOrd="0" presId="urn:microsoft.com/office/officeart/2005/8/layout/pyramid1"/>
    <dgm:cxn modelId="{AFA9D478-7B76-4D2B-9300-78F63760E371}" type="presOf" srcId="{61789B44-E4A5-49D2-8D7E-5BA6F2D54D06}" destId="{348F536F-1F3D-4E98-8D6B-70D07BC62472}" srcOrd="0" destOrd="0" presId="urn:microsoft.com/office/officeart/2005/8/layout/pyramid1"/>
    <dgm:cxn modelId="{B66B0883-2F33-4038-94A3-ECA1F2CCFAE5}" type="presOf" srcId="{EE23A0FE-9E1D-4B1D-9E66-5344B26EC62A}" destId="{F86DB6F5-4165-41C5-9810-A66550E1A173}" srcOrd="0" destOrd="0" presId="urn:microsoft.com/office/officeart/2005/8/layout/pyramid1"/>
    <dgm:cxn modelId="{223E4E8F-B628-4E6C-AA9E-5CC87A2D5498}" type="presOf" srcId="{4A9EFAC3-19C3-444B-A1E7-C781A34422AD}" destId="{AB3A9F82-EA86-46A2-8E77-918897E3AA54}" srcOrd="1" destOrd="0" presId="urn:microsoft.com/office/officeart/2005/8/layout/pyramid1"/>
    <dgm:cxn modelId="{9F5F5697-E284-4F02-BC8C-71D19E4FDD5D}" srcId="{61789B44-E4A5-49D2-8D7E-5BA6F2D54D06}" destId="{B4A3EB87-6EF9-4D3C-B7E7-844C0D2EDA60}" srcOrd="2" destOrd="0" parTransId="{946052DF-C77B-4567-AE5F-9D5E110C24C2}" sibTransId="{470E4B97-9EC1-445B-8FD8-7CF62059CE2A}"/>
    <dgm:cxn modelId="{3CE494CC-1750-4F6E-BCFB-703EB58EFC9B}" srcId="{61789B44-E4A5-49D2-8D7E-5BA6F2D54D06}" destId="{EE23A0FE-9E1D-4B1D-9E66-5344B26EC62A}" srcOrd="0" destOrd="0" parTransId="{222048C6-73BF-49FC-8B88-DAF6AD4485A1}" sibTransId="{787FEDF4-2B89-4428-8D88-BDBECFAF7FCD}"/>
    <dgm:cxn modelId="{5588C2D9-96A6-4F94-9C58-6906FEEDDA70}" type="presOf" srcId="{8B027F1B-15C8-485C-B28B-117CFC8E1007}" destId="{C0BE8A6A-7830-43A3-8763-C6ECD1F34EE7}" srcOrd="0" destOrd="0" presId="urn:microsoft.com/office/officeart/2005/8/layout/pyramid1"/>
    <dgm:cxn modelId="{3EB0AD4F-2F95-4F0D-8B3F-242A895397FD}" type="presParOf" srcId="{348F536F-1F3D-4E98-8D6B-70D07BC62472}" destId="{C992FB40-F756-4C71-895B-AEC4A74FCDB1}" srcOrd="0" destOrd="0" presId="urn:microsoft.com/office/officeart/2005/8/layout/pyramid1"/>
    <dgm:cxn modelId="{3E40BC24-4923-4578-A35B-16F5FD1D9E57}" type="presParOf" srcId="{C992FB40-F756-4C71-895B-AEC4A74FCDB1}" destId="{F86DB6F5-4165-41C5-9810-A66550E1A173}" srcOrd="0" destOrd="0" presId="urn:microsoft.com/office/officeart/2005/8/layout/pyramid1"/>
    <dgm:cxn modelId="{044E49FC-94B8-4681-B68E-8EC47F238FEA}" type="presParOf" srcId="{C992FB40-F756-4C71-895B-AEC4A74FCDB1}" destId="{DDCBE1A3-E74A-4CFB-BD72-834635C6025B}" srcOrd="1" destOrd="0" presId="urn:microsoft.com/office/officeart/2005/8/layout/pyramid1"/>
    <dgm:cxn modelId="{58742986-07E5-4A79-B493-265328BB3BFC}" type="presParOf" srcId="{348F536F-1F3D-4E98-8D6B-70D07BC62472}" destId="{2BD1EF39-6CC6-4A67-BDAF-4D4DF12E895F}" srcOrd="1" destOrd="0" presId="urn:microsoft.com/office/officeart/2005/8/layout/pyramid1"/>
    <dgm:cxn modelId="{522FC986-D6EE-48A3-955F-4E257FD69237}" type="presParOf" srcId="{2BD1EF39-6CC6-4A67-BDAF-4D4DF12E895F}" destId="{C0BE8A6A-7830-43A3-8763-C6ECD1F34EE7}" srcOrd="0" destOrd="0" presId="urn:microsoft.com/office/officeart/2005/8/layout/pyramid1"/>
    <dgm:cxn modelId="{F223E1F7-BC77-4832-BD7F-9F52020ED4E5}" type="presParOf" srcId="{2BD1EF39-6CC6-4A67-BDAF-4D4DF12E895F}" destId="{EB0C442B-EBF8-44C6-AA80-AAB2A81F8629}" srcOrd="1" destOrd="0" presId="urn:microsoft.com/office/officeart/2005/8/layout/pyramid1"/>
    <dgm:cxn modelId="{E61BDBD7-7523-47B0-86F1-F319221EC8A1}" type="presParOf" srcId="{348F536F-1F3D-4E98-8D6B-70D07BC62472}" destId="{DD154F07-03D4-4229-853A-10DC30CAAB5F}" srcOrd="2" destOrd="0" presId="urn:microsoft.com/office/officeart/2005/8/layout/pyramid1"/>
    <dgm:cxn modelId="{9E88A954-B2E0-4137-B1E3-2A1C2823F099}" type="presParOf" srcId="{DD154F07-03D4-4229-853A-10DC30CAAB5F}" destId="{B037F97B-A6C8-4297-A782-349F1C95F11A}" srcOrd="0" destOrd="0" presId="urn:microsoft.com/office/officeart/2005/8/layout/pyramid1"/>
    <dgm:cxn modelId="{E06CD561-B41B-495D-97EE-D842D49EF84A}" type="presParOf" srcId="{DD154F07-03D4-4229-853A-10DC30CAAB5F}" destId="{1002D56D-7E9C-4E43-9DCC-EFF4D33968E7}" srcOrd="1" destOrd="0" presId="urn:microsoft.com/office/officeart/2005/8/layout/pyramid1"/>
    <dgm:cxn modelId="{738379F6-2DF3-4823-BC40-EB5F3D64DAB5}" type="presParOf" srcId="{348F536F-1F3D-4E98-8D6B-70D07BC62472}" destId="{91DAB245-9DFB-4821-A38E-271B359EF1A3}" srcOrd="3" destOrd="0" presId="urn:microsoft.com/office/officeart/2005/8/layout/pyramid1"/>
    <dgm:cxn modelId="{0CA04E66-95BC-4613-8637-233430CDE75D}" type="presParOf" srcId="{91DAB245-9DFB-4821-A38E-271B359EF1A3}" destId="{23D3E81D-1444-4BEF-A6DA-34B0C07AD183}" srcOrd="0" destOrd="0" presId="urn:microsoft.com/office/officeart/2005/8/layout/pyramid1"/>
    <dgm:cxn modelId="{F7D45CF6-0A11-42BA-96D4-0D98EBE58414}" type="presParOf" srcId="{91DAB245-9DFB-4821-A38E-271B359EF1A3}" destId="{AB3A9F82-EA86-46A2-8E77-918897E3AA5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96E2127-F0B5-4756-93C8-1C4F991F073A}" type="doc">
      <dgm:prSet loTypeId="urn:microsoft.com/office/officeart/2005/8/layout/hProcess9" loCatId="process" qsTypeId="urn:microsoft.com/office/officeart/2005/8/quickstyle/simple1" qsCatId="simple" csTypeId="urn:microsoft.com/office/officeart/2005/8/colors/accent0_1" csCatId="mainScheme" phldr="1"/>
      <dgm:spPr/>
    </dgm:pt>
    <dgm:pt modelId="{6C7F91D7-2482-4867-A6EE-F7B8982B6D9F}">
      <dgm:prSet phldrT="[テキスト]"/>
      <dgm:spPr/>
      <dgm:t>
        <a:bodyPr/>
        <a:lstStyle/>
        <a:p>
          <a:r>
            <a:rPr kumimoji="1" lang="ja-JP" altLang="en-US" dirty="0"/>
            <a:t>初回</a:t>
          </a:r>
          <a:endParaRPr kumimoji="1" lang="en-US" altLang="ja-JP" dirty="0"/>
        </a:p>
        <a:p>
          <a:r>
            <a:rPr kumimoji="1" lang="ja-JP" altLang="en-US" dirty="0"/>
            <a:t>面談</a:t>
          </a:r>
        </a:p>
      </dgm:t>
    </dgm:pt>
    <dgm:pt modelId="{434DE5D5-FBDF-4A9B-AC57-38B2AAD2EAB4}" type="parTrans" cxnId="{A155B7BC-3E01-4748-A178-8A0685EB4623}">
      <dgm:prSet/>
      <dgm:spPr/>
      <dgm:t>
        <a:bodyPr/>
        <a:lstStyle/>
        <a:p>
          <a:endParaRPr kumimoji="1" lang="ja-JP" altLang="en-US"/>
        </a:p>
      </dgm:t>
    </dgm:pt>
    <dgm:pt modelId="{E3FC64B5-4973-49A7-9070-7BC024D213CC}" type="sibTrans" cxnId="{A155B7BC-3E01-4748-A178-8A0685EB4623}">
      <dgm:prSet/>
      <dgm:spPr/>
      <dgm:t>
        <a:bodyPr/>
        <a:lstStyle/>
        <a:p>
          <a:endParaRPr kumimoji="1" lang="ja-JP" altLang="en-US"/>
        </a:p>
      </dgm:t>
    </dgm:pt>
    <dgm:pt modelId="{C1C55CED-99EE-45E8-8A2B-7A9D0A6DAF29}">
      <dgm:prSet phldrT="[テキスト]"/>
      <dgm:spPr/>
      <dgm:t>
        <a:bodyPr/>
        <a:lstStyle/>
        <a:p>
          <a:r>
            <a:rPr kumimoji="1" lang="ja-JP" altLang="en-US" dirty="0"/>
            <a:t>作業</a:t>
          </a:r>
          <a:endParaRPr kumimoji="1" lang="en-US" altLang="ja-JP" dirty="0"/>
        </a:p>
        <a:p>
          <a:r>
            <a:rPr kumimoji="1" lang="ja-JP" altLang="en-US" dirty="0"/>
            <a:t>場面</a:t>
          </a:r>
        </a:p>
      </dgm:t>
    </dgm:pt>
    <dgm:pt modelId="{E7D341C5-492B-4870-8196-133B5853780F}" type="parTrans" cxnId="{A53429E0-D523-48FD-99B0-C2864AB693F4}">
      <dgm:prSet/>
      <dgm:spPr/>
      <dgm:t>
        <a:bodyPr/>
        <a:lstStyle/>
        <a:p>
          <a:endParaRPr kumimoji="1" lang="ja-JP" altLang="en-US"/>
        </a:p>
      </dgm:t>
    </dgm:pt>
    <dgm:pt modelId="{E2303E96-040A-4F64-A0F1-6364E7A1C018}" type="sibTrans" cxnId="{A53429E0-D523-48FD-99B0-C2864AB693F4}">
      <dgm:prSet/>
      <dgm:spPr/>
      <dgm:t>
        <a:bodyPr/>
        <a:lstStyle/>
        <a:p>
          <a:endParaRPr kumimoji="1" lang="ja-JP" altLang="en-US"/>
        </a:p>
      </dgm:t>
    </dgm:pt>
    <dgm:pt modelId="{63ABF673-6A0C-4CAD-917C-83DBDF1B10F2}">
      <dgm:prSet phldrT="[テキスト]"/>
      <dgm:spPr/>
      <dgm:t>
        <a:bodyPr/>
        <a:lstStyle/>
        <a:p>
          <a:r>
            <a:rPr kumimoji="1" lang="ja-JP" altLang="en-US" dirty="0"/>
            <a:t>就職先</a:t>
          </a:r>
        </a:p>
      </dgm:t>
    </dgm:pt>
    <dgm:pt modelId="{2B926A3F-7E71-4012-8558-36BF8B06812E}" type="parTrans" cxnId="{AB5F8A50-FBDA-4559-8DC6-9DCF55279215}">
      <dgm:prSet/>
      <dgm:spPr/>
      <dgm:t>
        <a:bodyPr/>
        <a:lstStyle/>
        <a:p>
          <a:endParaRPr kumimoji="1" lang="ja-JP" altLang="en-US"/>
        </a:p>
      </dgm:t>
    </dgm:pt>
    <dgm:pt modelId="{252CBCAA-AF77-4D44-A1AD-A78EC6E35393}" type="sibTrans" cxnId="{AB5F8A50-FBDA-4559-8DC6-9DCF55279215}">
      <dgm:prSet/>
      <dgm:spPr/>
      <dgm:t>
        <a:bodyPr/>
        <a:lstStyle/>
        <a:p>
          <a:endParaRPr kumimoji="1" lang="ja-JP" altLang="en-US"/>
        </a:p>
      </dgm:t>
    </dgm:pt>
    <dgm:pt modelId="{5B72160B-2025-4313-B7C4-95B60B736819}">
      <dgm:prSet phldrT="[テキスト]"/>
      <dgm:spPr/>
      <dgm:t>
        <a:bodyPr/>
        <a:lstStyle/>
        <a:p>
          <a:r>
            <a:rPr kumimoji="1" lang="ja-JP" altLang="en-US" dirty="0"/>
            <a:t>職場</a:t>
          </a:r>
          <a:endParaRPr kumimoji="1" lang="en-US" altLang="ja-JP" dirty="0"/>
        </a:p>
        <a:p>
          <a:r>
            <a:rPr kumimoji="1" lang="ja-JP" altLang="en-US" dirty="0"/>
            <a:t>見学・実習</a:t>
          </a:r>
        </a:p>
      </dgm:t>
    </dgm:pt>
    <dgm:pt modelId="{0B9061A2-C4BC-49F2-ADFC-6DAC2249B19E}" type="parTrans" cxnId="{4613EC23-AEE9-4914-9587-F6F4F15F6265}">
      <dgm:prSet/>
      <dgm:spPr/>
      <dgm:t>
        <a:bodyPr/>
        <a:lstStyle/>
        <a:p>
          <a:endParaRPr kumimoji="1" lang="ja-JP" altLang="en-US"/>
        </a:p>
      </dgm:t>
    </dgm:pt>
    <dgm:pt modelId="{DAF18A90-BAB8-4B5C-B680-9F158A4BC4FB}" type="sibTrans" cxnId="{4613EC23-AEE9-4914-9587-F6F4F15F6265}">
      <dgm:prSet/>
      <dgm:spPr/>
      <dgm:t>
        <a:bodyPr/>
        <a:lstStyle/>
        <a:p>
          <a:endParaRPr kumimoji="1" lang="ja-JP" altLang="en-US"/>
        </a:p>
      </dgm:t>
    </dgm:pt>
    <dgm:pt modelId="{DB1F7221-A1A0-4E19-BEEA-444F9DA1A531}" type="pres">
      <dgm:prSet presAssocID="{996E2127-F0B5-4756-93C8-1C4F991F073A}" presName="CompostProcess" presStyleCnt="0">
        <dgm:presLayoutVars>
          <dgm:dir/>
          <dgm:resizeHandles val="exact"/>
        </dgm:presLayoutVars>
      </dgm:prSet>
      <dgm:spPr/>
    </dgm:pt>
    <dgm:pt modelId="{4ADD77A2-E4B5-4FEF-9BBB-EC0F95D796A1}" type="pres">
      <dgm:prSet presAssocID="{996E2127-F0B5-4756-93C8-1C4F991F073A}" presName="arrow" presStyleLbl="bgShp" presStyleIdx="0" presStyleCnt="1" custScaleX="88478"/>
      <dgm:spPr>
        <a:solidFill>
          <a:srgbClr val="00B0F0"/>
        </a:solidFill>
      </dgm:spPr>
    </dgm:pt>
    <dgm:pt modelId="{B319F3FC-5FEF-41CD-8CFC-C78376DFCC4F}" type="pres">
      <dgm:prSet presAssocID="{996E2127-F0B5-4756-93C8-1C4F991F073A}" presName="linearProcess" presStyleCnt="0"/>
      <dgm:spPr/>
    </dgm:pt>
    <dgm:pt modelId="{18D1608D-4165-4CCB-BF54-FE6F5735992A}" type="pres">
      <dgm:prSet presAssocID="{6C7F91D7-2482-4867-A6EE-F7B8982B6D9F}" presName="textNode" presStyleLbl="node1" presStyleIdx="0" presStyleCnt="4" custLinFactNeighborX="-702" custLinFactNeighborY="-937">
        <dgm:presLayoutVars>
          <dgm:bulletEnabled val="1"/>
        </dgm:presLayoutVars>
      </dgm:prSet>
      <dgm:spPr/>
    </dgm:pt>
    <dgm:pt modelId="{918FA265-E819-462F-86DD-4FCBD2F9D2F9}" type="pres">
      <dgm:prSet presAssocID="{E3FC64B5-4973-49A7-9070-7BC024D213CC}" presName="sibTrans" presStyleCnt="0"/>
      <dgm:spPr/>
    </dgm:pt>
    <dgm:pt modelId="{CC93EF70-1E16-47EB-BF9B-F09DB9BCFAD1}" type="pres">
      <dgm:prSet presAssocID="{C1C55CED-99EE-45E8-8A2B-7A9D0A6DAF29}" presName="textNode" presStyleLbl="node1" presStyleIdx="1" presStyleCnt="4">
        <dgm:presLayoutVars>
          <dgm:bulletEnabled val="1"/>
        </dgm:presLayoutVars>
      </dgm:prSet>
      <dgm:spPr/>
    </dgm:pt>
    <dgm:pt modelId="{FC2EDF44-9862-49BA-B717-6BD0D938879E}" type="pres">
      <dgm:prSet presAssocID="{E2303E96-040A-4F64-A0F1-6364E7A1C018}" presName="sibTrans" presStyleCnt="0"/>
      <dgm:spPr/>
    </dgm:pt>
    <dgm:pt modelId="{8DB9A6F1-30A9-4D2E-95D4-B5715319059B}" type="pres">
      <dgm:prSet presAssocID="{5B72160B-2025-4313-B7C4-95B60B736819}" presName="textNode" presStyleLbl="node1" presStyleIdx="2" presStyleCnt="4">
        <dgm:presLayoutVars>
          <dgm:bulletEnabled val="1"/>
        </dgm:presLayoutVars>
      </dgm:prSet>
      <dgm:spPr/>
    </dgm:pt>
    <dgm:pt modelId="{E5A00ECC-109A-4A20-AE6B-1683B87916D4}" type="pres">
      <dgm:prSet presAssocID="{DAF18A90-BAB8-4B5C-B680-9F158A4BC4FB}" presName="sibTrans" presStyleCnt="0"/>
      <dgm:spPr/>
    </dgm:pt>
    <dgm:pt modelId="{CE49AC7D-28CA-415E-A95A-20D8A8D2EB30}" type="pres">
      <dgm:prSet presAssocID="{63ABF673-6A0C-4CAD-917C-83DBDF1B10F2}" presName="textNode" presStyleLbl="node1" presStyleIdx="3" presStyleCnt="4">
        <dgm:presLayoutVars>
          <dgm:bulletEnabled val="1"/>
        </dgm:presLayoutVars>
      </dgm:prSet>
      <dgm:spPr/>
    </dgm:pt>
  </dgm:ptLst>
  <dgm:cxnLst>
    <dgm:cxn modelId="{4613EC23-AEE9-4914-9587-F6F4F15F6265}" srcId="{996E2127-F0B5-4756-93C8-1C4F991F073A}" destId="{5B72160B-2025-4313-B7C4-95B60B736819}" srcOrd="2" destOrd="0" parTransId="{0B9061A2-C4BC-49F2-ADFC-6DAC2249B19E}" sibTransId="{DAF18A90-BAB8-4B5C-B680-9F158A4BC4FB}"/>
    <dgm:cxn modelId="{38ADC343-532D-4344-BB5E-C8183C5E9BE2}" type="presOf" srcId="{996E2127-F0B5-4756-93C8-1C4F991F073A}" destId="{DB1F7221-A1A0-4E19-BEEA-444F9DA1A531}" srcOrd="0" destOrd="0" presId="urn:microsoft.com/office/officeart/2005/8/layout/hProcess9"/>
    <dgm:cxn modelId="{38AAC949-8F6F-4BB7-B843-586BF9D38D69}" type="presOf" srcId="{C1C55CED-99EE-45E8-8A2B-7A9D0A6DAF29}" destId="{CC93EF70-1E16-47EB-BF9B-F09DB9BCFAD1}" srcOrd="0" destOrd="0" presId="urn:microsoft.com/office/officeart/2005/8/layout/hProcess9"/>
    <dgm:cxn modelId="{D201746B-3241-444B-9A26-10CC93352E60}" type="presOf" srcId="{6C7F91D7-2482-4867-A6EE-F7B8982B6D9F}" destId="{18D1608D-4165-4CCB-BF54-FE6F5735992A}" srcOrd="0" destOrd="0" presId="urn:microsoft.com/office/officeart/2005/8/layout/hProcess9"/>
    <dgm:cxn modelId="{AB5F8A50-FBDA-4559-8DC6-9DCF55279215}" srcId="{996E2127-F0B5-4756-93C8-1C4F991F073A}" destId="{63ABF673-6A0C-4CAD-917C-83DBDF1B10F2}" srcOrd="3" destOrd="0" parTransId="{2B926A3F-7E71-4012-8558-36BF8B06812E}" sibTransId="{252CBCAA-AF77-4D44-A1AD-A78EC6E35393}"/>
    <dgm:cxn modelId="{34D4F676-0DFA-4DAB-A447-274E5CC38517}" type="presOf" srcId="{63ABF673-6A0C-4CAD-917C-83DBDF1B10F2}" destId="{CE49AC7D-28CA-415E-A95A-20D8A8D2EB30}" srcOrd="0" destOrd="0" presId="urn:microsoft.com/office/officeart/2005/8/layout/hProcess9"/>
    <dgm:cxn modelId="{32AFD099-D176-46A0-9C82-0A3D62949453}" type="presOf" srcId="{5B72160B-2025-4313-B7C4-95B60B736819}" destId="{8DB9A6F1-30A9-4D2E-95D4-B5715319059B}" srcOrd="0" destOrd="0" presId="urn:microsoft.com/office/officeart/2005/8/layout/hProcess9"/>
    <dgm:cxn modelId="{A155B7BC-3E01-4748-A178-8A0685EB4623}" srcId="{996E2127-F0B5-4756-93C8-1C4F991F073A}" destId="{6C7F91D7-2482-4867-A6EE-F7B8982B6D9F}" srcOrd="0" destOrd="0" parTransId="{434DE5D5-FBDF-4A9B-AC57-38B2AAD2EAB4}" sibTransId="{E3FC64B5-4973-49A7-9070-7BC024D213CC}"/>
    <dgm:cxn modelId="{A53429E0-D523-48FD-99B0-C2864AB693F4}" srcId="{996E2127-F0B5-4756-93C8-1C4F991F073A}" destId="{C1C55CED-99EE-45E8-8A2B-7A9D0A6DAF29}" srcOrd="1" destOrd="0" parTransId="{E7D341C5-492B-4870-8196-133B5853780F}" sibTransId="{E2303E96-040A-4F64-A0F1-6364E7A1C018}"/>
    <dgm:cxn modelId="{E5E456F9-0254-45C0-B0C5-9E000EF75AE3}" type="presParOf" srcId="{DB1F7221-A1A0-4E19-BEEA-444F9DA1A531}" destId="{4ADD77A2-E4B5-4FEF-9BBB-EC0F95D796A1}" srcOrd="0" destOrd="0" presId="urn:microsoft.com/office/officeart/2005/8/layout/hProcess9"/>
    <dgm:cxn modelId="{D0C93870-96E5-4AFC-8758-617D3BB81A9B}" type="presParOf" srcId="{DB1F7221-A1A0-4E19-BEEA-444F9DA1A531}" destId="{B319F3FC-5FEF-41CD-8CFC-C78376DFCC4F}" srcOrd="1" destOrd="0" presId="urn:microsoft.com/office/officeart/2005/8/layout/hProcess9"/>
    <dgm:cxn modelId="{1A171CF3-6B63-4C4B-BDEC-6771D56AF0FF}" type="presParOf" srcId="{B319F3FC-5FEF-41CD-8CFC-C78376DFCC4F}" destId="{18D1608D-4165-4CCB-BF54-FE6F5735992A}" srcOrd="0" destOrd="0" presId="urn:microsoft.com/office/officeart/2005/8/layout/hProcess9"/>
    <dgm:cxn modelId="{3D781164-E41B-436D-81EB-611338BC1C42}" type="presParOf" srcId="{B319F3FC-5FEF-41CD-8CFC-C78376DFCC4F}" destId="{918FA265-E819-462F-86DD-4FCBD2F9D2F9}" srcOrd="1" destOrd="0" presId="urn:microsoft.com/office/officeart/2005/8/layout/hProcess9"/>
    <dgm:cxn modelId="{94256BEB-96FB-4EAC-A5D2-FFBCDEDD23DA}" type="presParOf" srcId="{B319F3FC-5FEF-41CD-8CFC-C78376DFCC4F}" destId="{CC93EF70-1E16-47EB-BF9B-F09DB9BCFAD1}" srcOrd="2" destOrd="0" presId="urn:microsoft.com/office/officeart/2005/8/layout/hProcess9"/>
    <dgm:cxn modelId="{2058249C-E11A-4E5A-981C-769FCED46AB9}" type="presParOf" srcId="{B319F3FC-5FEF-41CD-8CFC-C78376DFCC4F}" destId="{FC2EDF44-9862-49BA-B717-6BD0D938879E}" srcOrd="3" destOrd="0" presId="urn:microsoft.com/office/officeart/2005/8/layout/hProcess9"/>
    <dgm:cxn modelId="{877E5082-5835-43A8-B5D8-690C276B955B}" type="presParOf" srcId="{B319F3FC-5FEF-41CD-8CFC-C78376DFCC4F}" destId="{8DB9A6F1-30A9-4D2E-95D4-B5715319059B}" srcOrd="4" destOrd="0" presId="urn:microsoft.com/office/officeart/2005/8/layout/hProcess9"/>
    <dgm:cxn modelId="{5CB1C500-8C87-43A0-87E9-B00139FE0377}" type="presParOf" srcId="{B319F3FC-5FEF-41CD-8CFC-C78376DFCC4F}" destId="{E5A00ECC-109A-4A20-AE6B-1683B87916D4}" srcOrd="5" destOrd="0" presId="urn:microsoft.com/office/officeart/2005/8/layout/hProcess9"/>
    <dgm:cxn modelId="{A364F712-C6AB-4058-9400-8120CED47B1F}" type="presParOf" srcId="{B319F3FC-5FEF-41CD-8CFC-C78376DFCC4F}" destId="{CE49AC7D-28CA-415E-A95A-20D8A8D2EB30}"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BC975F-2287-49C2-B3E2-C36B506746E6}" type="doc">
      <dgm:prSet loTypeId="urn:microsoft.com/office/officeart/2005/8/layout/venn1" loCatId="relationship" qsTypeId="urn:microsoft.com/office/officeart/2005/8/quickstyle/simple1" qsCatId="simple" csTypeId="urn:microsoft.com/office/officeart/2005/8/colors/colorful4" csCatId="colorful" phldr="1"/>
      <dgm:spPr/>
    </dgm:pt>
    <dgm:pt modelId="{78C998DA-FABD-4AF4-A453-72C1BB901460}">
      <dgm:prSet phldrT="[テキスト]" custT="1"/>
      <dgm:spPr>
        <a:ln>
          <a:solidFill>
            <a:schemeClr val="tx1"/>
          </a:solidFill>
        </a:ln>
      </dgm:spPr>
      <dgm:t>
        <a:bodyPr/>
        <a:lstStyle/>
        <a:p>
          <a:pPr algn="ctr">
            <a:lnSpc>
              <a:spcPct val="100000"/>
            </a:lnSpc>
          </a:pPr>
          <a:r>
            <a:rPr kumimoji="1" lang="ja-JP" altLang="en-US" sz="3200" dirty="0"/>
            <a:t>仕事</a:t>
          </a:r>
        </a:p>
      </dgm:t>
    </dgm:pt>
    <dgm:pt modelId="{6F3B62C6-78F0-49EC-8182-37B07ECC53BB}" type="parTrans" cxnId="{85101C2A-CA60-4C27-8A7D-CD1DAD00EDF6}">
      <dgm:prSet/>
      <dgm:spPr/>
      <dgm:t>
        <a:bodyPr/>
        <a:lstStyle/>
        <a:p>
          <a:pPr algn="ctr">
            <a:lnSpc>
              <a:spcPct val="20000"/>
            </a:lnSpc>
          </a:pPr>
          <a:endParaRPr kumimoji="1" lang="ja-JP" altLang="en-US" sz="2800"/>
        </a:p>
      </dgm:t>
    </dgm:pt>
    <dgm:pt modelId="{6D8F383A-A66A-442C-BD5F-AB52E82F49A2}" type="sibTrans" cxnId="{85101C2A-CA60-4C27-8A7D-CD1DAD00EDF6}">
      <dgm:prSet/>
      <dgm:spPr/>
      <dgm:t>
        <a:bodyPr/>
        <a:lstStyle/>
        <a:p>
          <a:pPr algn="ctr">
            <a:lnSpc>
              <a:spcPct val="20000"/>
            </a:lnSpc>
          </a:pPr>
          <a:endParaRPr kumimoji="1" lang="ja-JP" altLang="en-US" sz="2800"/>
        </a:p>
      </dgm:t>
    </dgm:pt>
    <dgm:pt modelId="{582CCE77-5D2E-44EF-8235-DC4AC9675583}">
      <dgm:prSet phldrT="[テキスト]" custT="1"/>
      <dgm:spPr>
        <a:ln>
          <a:solidFill>
            <a:schemeClr val="tx1"/>
          </a:solidFill>
        </a:ln>
      </dgm:spPr>
      <dgm:t>
        <a:bodyPr anchor="b"/>
        <a:lstStyle/>
        <a:p>
          <a:pPr algn="ctr">
            <a:lnSpc>
              <a:spcPct val="20000"/>
            </a:lnSpc>
          </a:pPr>
          <a:r>
            <a:rPr kumimoji="1" lang="ja-JP" altLang="en-US" sz="3200" dirty="0"/>
            <a:t>人的</a:t>
          </a:r>
          <a:endParaRPr kumimoji="1" lang="en-US" altLang="ja-JP" sz="3200" dirty="0"/>
        </a:p>
        <a:p>
          <a:pPr algn="ctr">
            <a:lnSpc>
              <a:spcPct val="20000"/>
            </a:lnSpc>
          </a:pPr>
          <a:r>
            <a:rPr kumimoji="1" lang="ja-JP" altLang="en-US" sz="3200" dirty="0"/>
            <a:t>環境</a:t>
          </a:r>
        </a:p>
      </dgm:t>
    </dgm:pt>
    <dgm:pt modelId="{C2ED91A0-4A9C-4E6D-9FE4-1AA450E5C660}" type="parTrans" cxnId="{7F688379-BBFF-4B7A-8FFA-AAE1568F48FC}">
      <dgm:prSet/>
      <dgm:spPr/>
      <dgm:t>
        <a:bodyPr/>
        <a:lstStyle/>
        <a:p>
          <a:pPr algn="ctr">
            <a:lnSpc>
              <a:spcPct val="20000"/>
            </a:lnSpc>
          </a:pPr>
          <a:endParaRPr kumimoji="1" lang="ja-JP" altLang="en-US" sz="2800"/>
        </a:p>
      </dgm:t>
    </dgm:pt>
    <dgm:pt modelId="{A75B90D3-17AB-4F51-BD1B-4CACEC811D84}" type="sibTrans" cxnId="{7F688379-BBFF-4B7A-8FFA-AAE1568F48FC}">
      <dgm:prSet/>
      <dgm:spPr/>
      <dgm:t>
        <a:bodyPr/>
        <a:lstStyle/>
        <a:p>
          <a:pPr algn="ctr">
            <a:lnSpc>
              <a:spcPct val="20000"/>
            </a:lnSpc>
          </a:pPr>
          <a:endParaRPr kumimoji="1" lang="ja-JP" altLang="en-US" sz="2800"/>
        </a:p>
      </dgm:t>
    </dgm:pt>
    <dgm:pt modelId="{DB22A671-CA80-4440-862F-1B2939A4D741}">
      <dgm:prSet phldrT="[テキスト]" custT="1"/>
      <dgm:spPr>
        <a:ln>
          <a:solidFill>
            <a:schemeClr val="tx1"/>
          </a:solidFill>
        </a:ln>
      </dgm:spPr>
      <dgm:t>
        <a:bodyPr anchor="b"/>
        <a:lstStyle/>
        <a:p>
          <a:pPr algn="ctr">
            <a:lnSpc>
              <a:spcPct val="20000"/>
            </a:lnSpc>
          </a:pPr>
          <a:r>
            <a:rPr kumimoji="1" lang="ja-JP" altLang="en-US" sz="3200" dirty="0"/>
            <a:t>物的</a:t>
          </a:r>
          <a:endParaRPr kumimoji="1" lang="en-US" altLang="ja-JP" sz="3200" dirty="0"/>
        </a:p>
        <a:p>
          <a:pPr algn="ctr">
            <a:lnSpc>
              <a:spcPct val="20000"/>
            </a:lnSpc>
          </a:pPr>
          <a:r>
            <a:rPr kumimoji="1" lang="ja-JP" altLang="en-US" sz="3200" dirty="0"/>
            <a:t>環境</a:t>
          </a:r>
        </a:p>
      </dgm:t>
    </dgm:pt>
    <dgm:pt modelId="{1636EFAF-4962-4EAF-8300-AACE2F08A0D2}" type="parTrans" cxnId="{39448023-F2F2-4CBE-965D-9DE5BFAB1E92}">
      <dgm:prSet/>
      <dgm:spPr/>
      <dgm:t>
        <a:bodyPr/>
        <a:lstStyle/>
        <a:p>
          <a:pPr algn="ctr">
            <a:lnSpc>
              <a:spcPct val="20000"/>
            </a:lnSpc>
          </a:pPr>
          <a:endParaRPr kumimoji="1" lang="ja-JP" altLang="en-US" sz="2800"/>
        </a:p>
      </dgm:t>
    </dgm:pt>
    <dgm:pt modelId="{7A7DBC9B-B817-461D-B44E-13467B77F374}" type="sibTrans" cxnId="{39448023-F2F2-4CBE-965D-9DE5BFAB1E92}">
      <dgm:prSet/>
      <dgm:spPr/>
      <dgm:t>
        <a:bodyPr/>
        <a:lstStyle/>
        <a:p>
          <a:pPr algn="ctr">
            <a:lnSpc>
              <a:spcPct val="20000"/>
            </a:lnSpc>
          </a:pPr>
          <a:endParaRPr kumimoji="1" lang="ja-JP" altLang="en-US" sz="2800"/>
        </a:p>
      </dgm:t>
    </dgm:pt>
    <dgm:pt modelId="{94583CD8-E276-4D44-8253-5D2B858726DE}" type="pres">
      <dgm:prSet presAssocID="{06BC975F-2287-49C2-B3E2-C36B506746E6}" presName="compositeShape" presStyleCnt="0">
        <dgm:presLayoutVars>
          <dgm:chMax val="7"/>
          <dgm:dir/>
          <dgm:resizeHandles val="exact"/>
        </dgm:presLayoutVars>
      </dgm:prSet>
      <dgm:spPr/>
    </dgm:pt>
    <dgm:pt modelId="{538F3DA7-E999-4084-A1F6-6BD5B75E370B}" type="pres">
      <dgm:prSet presAssocID="{78C998DA-FABD-4AF4-A453-72C1BB901460}" presName="circ1" presStyleLbl="vennNode1" presStyleIdx="0" presStyleCnt="3"/>
      <dgm:spPr/>
    </dgm:pt>
    <dgm:pt modelId="{C831DDF8-2BC2-43D4-A544-1A98BA5F1D85}" type="pres">
      <dgm:prSet presAssocID="{78C998DA-FABD-4AF4-A453-72C1BB901460}" presName="circ1Tx" presStyleLbl="revTx" presStyleIdx="0" presStyleCnt="0">
        <dgm:presLayoutVars>
          <dgm:chMax val="0"/>
          <dgm:chPref val="0"/>
          <dgm:bulletEnabled val="1"/>
        </dgm:presLayoutVars>
      </dgm:prSet>
      <dgm:spPr/>
    </dgm:pt>
    <dgm:pt modelId="{E09FD661-8D5B-4D45-93E0-C81446223346}" type="pres">
      <dgm:prSet presAssocID="{582CCE77-5D2E-44EF-8235-DC4AC9675583}" presName="circ2" presStyleLbl="vennNode1" presStyleIdx="1" presStyleCnt="3"/>
      <dgm:spPr/>
    </dgm:pt>
    <dgm:pt modelId="{D3EE339D-5529-47AD-AA86-B6AAB237E78D}" type="pres">
      <dgm:prSet presAssocID="{582CCE77-5D2E-44EF-8235-DC4AC9675583}" presName="circ2Tx" presStyleLbl="revTx" presStyleIdx="0" presStyleCnt="0">
        <dgm:presLayoutVars>
          <dgm:chMax val="0"/>
          <dgm:chPref val="0"/>
          <dgm:bulletEnabled val="1"/>
        </dgm:presLayoutVars>
      </dgm:prSet>
      <dgm:spPr/>
    </dgm:pt>
    <dgm:pt modelId="{D0BF6661-6820-46C7-8BCA-87723F4E3C3F}" type="pres">
      <dgm:prSet presAssocID="{DB22A671-CA80-4440-862F-1B2939A4D741}" presName="circ3" presStyleLbl="vennNode1" presStyleIdx="2" presStyleCnt="3"/>
      <dgm:spPr/>
    </dgm:pt>
    <dgm:pt modelId="{C6FCD69C-F80F-4FEF-83DA-FB6881A2A4C7}" type="pres">
      <dgm:prSet presAssocID="{DB22A671-CA80-4440-862F-1B2939A4D741}" presName="circ3Tx" presStyleLbl="revTx" presStyleIdx="0" presStyleCnt="0">
        <dgm:presLayoutVars>
          <dgm:chMax val="0"/>
          <dgm:chPref val="0"/>
          <dgm:bulletEnabled val="1"/>
        </dgm:presLayoutVars>
      </dgm:prSet>
      <dgm:spPr/>
    </dgm:pt>
  </dgm:ptLst>
  <dgm:cxnLst>
    <dgm:cxn modelId="{01BDEF07-9CA8-43B0-8E37-0B857B483F6C}" type="presOf" srcId="{DB22A671-CA80-4440-862F-1B2939A4D741}" destId="{C6FCD69C-F80F-4FEF-83DA-FB6881A2A4C7}" srcOrd="1" destOrd="0" presId="urn:microsoft.com/office/officeart/2005/8/layout/venn1"/>
    <dgm:cxn modelId="{9205EF1F-A47E-4216-9A90-65438346D59E}" type="presOf" srcId="{DB22A671-CA80-4440-862F-1B2939A4D741}" destId="{D0BF6661-6820-46C7-8BCA-87723F4E3C3F}" srcOrd="0" destOrd="0" presId="urn:microsoft.com/office/officeart/2005/8/layout/venn1"/>
    <dgm:cxn modelId="{39448023-F2F2-4CBE-965D-9DE5BFAB1E92}" srcId="{06BC975F-2287-49C2-B3E2-C36B506746E6}" destId="{DB22A671-CA80-4440-862F-1B2939A4D741}" srcOrd="2" destOrd="0" parTransId="{1636EFAF-4962-4EAF-8300-AACE2F08A0D2}" sibTransId="{7A7DBC9B-B817-461D-B44E-13467B77F374}"/>
    <dgm:cxn modelId="{85101C2A-CA60-4C27-8A7D-CD1DAD00EDF6}" srcId="{06BC975F-2287-49C2-B3E2-C36B506746E6}" destId="{78C998DA-FABD-4AF4-A453-72C1BB901460}" srcOrd="0" destOrd="0" parTransId="{6F3B62C6-78F0-49EC-8182-37B07ECC53BB}" sibTransId="{6D8F383A-A66A-442C-BD5F-AB52E82F49A2}"/>
    <dgm:cxn modelId="{6E1A7040-4CD2-46FB-AA97-C6157AADBF07}" type="presOf" srcId="{582CCE77-5D2E-44EF-8235-DC4AC9675583}" destId="{D3EE339D-5529-47AD-AA86-B6AAB237E78D}" srcOrd="1" destOrd="0" presId="urn:microsoft.com/office/officeart/2005/8/layout/venn1"/>
    <dgm:cxn modelId="{1A835E4F-5EA3-494B-96BB-7B072146381E}" type="presOf" srcId="{582CCE77-5D2E-44EF-8235-DC4AC9675583}" destId="{E09FD661-8D5B-4D45-93E0-C81446223346}" srcOrd="0" destOrd="0" presId="urn:microsoft.com/office/officeart/2005/8/layout/venn1"/>
    <dgm:cxn modelId="{49FEE074-08ED-4D3C-9622-4136C368BE3E}" type="presOf" srcId="{06BC975F-2287-49C2-B3E2-C36B506746E6}" destId="{94583CD8-E276-4D44-8253-5D2B858726DE}" srcOrd="0" destOrd="0" presId="urn:microsoft.com/office/officeart/2005/8/layout/venn1"/>
    <dgm:cxn modelId="{E4D2AB56-B201-4D33-A7CD-E5BD88EB918F}" type="presOf" srcId="{78C998DA-FABD-4AF4-A453-72C1BB901460}" destId="{538F3DA7-E999-4084-A1F6-6BD5B75E370B}" srcOrd="0" destOrd="0" presId="urn:microsoft.com/office/officeart/2005/8/layout/venn1"/>
    <dgm:cxn modelId="{7F688379-BBFF-4B7A-8FFA-AAE1568F48FC}" srcId="{06BC975F-2287-49C2-B3E2-C36B506746E6}" destId="{582CCE77-5D2E-44EF-8235-DC4AC9675583}" srcOrd="1" destOrd="0" parTransId="{C2ED91A0-4A9C-4E6D-9FE4-1AA450E5C660}" sibTransId="{A75B90D3-17AB-4F51-BD1B-4CACEC811D84}"/>
    <dgm:cxn modelId="{B7E3EEF4-B46C-4049-88AD-286393287B1C}" type="presOf" srcId="{78C998DA-FABD-4AF4-A453-72C1BB901460}" destId="{C831DDF8-2BC2-43D4-A544-1A98BA5F1D85}" srcOrd="1" destOrd="0" presId="urn:microsoft.com/office/officeart/2005/8/layout/venn1"/>
    <dgm:cxn modelId="{61EEC1A7-08B7-46B5-87FC-156C2A919221}" type="presParOf" srcId="{94583CD8-E276-4D44-8253-5D2B858726DE}" destId="{538F3DA7-E999-4084-A1F6-6BD5B75E370B}" srcOrd="0" destOrd="0" presId="urn:microsoft.com/office/officeart/2005/8/layout/venn1"/>
    <dgm:cxn modelId="{C290584B-04D8-401A-8396-C215C15C6675}" type="presParOf" srcId="{94583CD8-E276-4D44-8253-5D2B858726DE}" destId="{C831DDF8-2BC2-43D4-A544-1A98BA5F1D85}" srcOrd="1" destOrd="0" presId="urn:microsoft.com/office/officeart/2005/8/layout/venn1"/>
    <dgm:cxn modelId="{8D92AC9A-5F5C-464D-950A-4056B32C33C0}" type="presParOf" srcId="{94583CD8-E276-4D44-8253-5D2B858726DE}" destId="{E09FD661-8D5B-4D45-93E0-C81446223346}" srcOrd="2" destOrd="0" presId="urn:microsoft.com/office/officeart/2005/8/layout/venn1"/>
    <dgm:cxn modelId="{3A3D0462-2991-42C7-A87B-8569062FA203}" type="presParOf" srcId="{94583CD8-E276-4D44-8253-5D2B858726DE}" destId="{D3EE339D-5529-47AD-AA86-B6AAB237E78D}" srcOrd="3" destOrd="0" presId="urn:microsoft.com/office/officeart/2005/8/layout/venn1"/>
    <dgm:cxn modelId="{CB01D432-E1D3-4875-B3C6-9787B6013A32}" type="presParOf" srcId="{94583CD8-E276-4D44-8253-5D2B858726DE}" destId="{D0BF6661-6820-46C7-8BCA-87723F4E3C3F}" srcOrd="4" destOrd="0" presId="urn:microsoft.com/office/officeart/2005/8/layout/venn1"/>
    <dgm:cxn modelId="{B890D782-E4AC-4F0C-955B-0667CAF4FD83}" type="presParOf" srcId="{94583CD8-E276-4D44-8253-5D2B858726DE}" destId="{C6FCD69C-F80F-4FEF-83DA-FB6881A2A4C7}" srcOrd="5" destOrd="0" presId="urn:microsoft.com/office/officeart/2005/8/layout/venn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D6FD1A-978C-44A2-87BD-4F746BA8766F}" type="doc">
      <dgm:prSet loTypeId="urn:microsoft.com/office/officeart/2005/8/layout/hProcess9" loCatId="process" qsTypeId="urn:microsoft.com/office/officeart/2005/8/quickstyle/simple1" qsCatId="simple" csTypeId="urn:microsoft.com/office/officeart/2005/8/colors/accent1_2" csCatId="accent1" phldr="1"/>
      <dgm:spPr/>
    </dgm:pt>
    <dgm:pt modelId="{72ED227C-AA94-42DC-BD89-C922CAE2183C}">
      <dgm:prSet phldrT="[テキスト]" custT="1"/>
      <dgm:spPr>
        <a:solidFill>
          <a:srgbClr val="FFFFFF"/>
        </a:solidFill>
        <a:ln>
          <a:solidFill>
            <a:schemeClr val="tx1"/>
          </a:solidFill>
        </a:ln>
      </dgm:spPr>
      <dgm:t>
        <a:bodyPr/>
        <a:lstStyle/>
        <a:p>
          <a:r>
            <a:rPr kumimoji="1" lang="ja-JP" altLang="en-US" sz="2400" dirty="0">
              <a:solidFill>
                <a:schemeClr val="tx1"/>
              </a:solidFill>
              <a:latin typeface="HG丸ｺﾞｼｯｸM-PRO" panose="020F0600000000000000" pitchFamily="50" charset="-128"/>
              <a:ea typeface="HG丸ｺﾞｼｯｸM-PRO" panose="020F0600000000000000" pitchFamily="50" charset="-128"/>
            </a:rPr>
            <a:t>作業</a:t>
          </a:r>
          <a:r>
            <a:rPr kumimoji="1" lang="en-US" altLang="ja-JP" sz="24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2400" dirty="0">
              <a:solidFill>
                <a:schemeClr val="tx1"/>
              </a:solidFill>
              <a:latin typeface="HG丸ｺﾞｼｯｸM-PRO" panose="020F0600000000000000" pitchFamily="50" charset="-128"/>
              <a:ea typeface="HG丸ｺﾞｼｯｸM-PRO" panose="020F0600000000000000" pitchFamily="50" charset="-128"/>
            </a:rPr>
            <a:t>ケ月</a:t>
          </a:r>
        </a:p>
      </dgm:t>
    </dgm:pt>
    <dgm:pt modelId="{B8EE9C28-9385-4173-B5A9-67478903B45E}" type="parTrans" cxnId="{9AD82D1A-42AD-4B82-B8EC-784D3DEEB339}">
      <dgm:prSet/>
      <dgm:spPr/>
      <dgm:t>
        <a:bodyPr/>
        <a:lstStyle/>
        <a:p>
          <a:endParaRPr kumimoji="1" lang="ja-JP" altLang="en-US"/>
        </a:p>
      </dgm:t>
    </dgm:pt>
    <dgm:pt modelId="{8B95ED1B-8AF1-4BE1-A647-AAC5E68ECA65}" type="sibTrans" cxnId="{9AD82D1A-42AD-4B82-B8EC-784D3DEEB339}">
      <dgm:prSet/>
      <dgm:spPr/>
      <dgm:t>
        <a:bodyPr/>
        <a:lstStyle/>
        <a:p>
          <a:endParaRPr kumimoji="1" lang="ja-JP" altLang="en-US"/>
        </a:p>
      </dgm:t>
    </dgm:pt>
    <dgm:pt modelId="{BB2FAAFA-A449-4974-A0A1-1FA075F48905}">
      <dgm:prSet phldrT="[テキスト]"/>
      <dgm:spPr>
        <a:solidFill>
          <a:srgbClr val="FFFFFF"/>
        </a:solidFill>
        <a:ln>
          <a:solidFill>
            <a:schemeClr val="tx1"/>
          </a:solidFill>
        </a:ln>
      </dgm:spPr>
      <dgm:t>
        <a:bodyPr/>
        <a:lstStyle/>
        <a:p>
          <a:r>
            <a:rPr kumimoji="1" lang="en-US" altLang="ja-JP" dirty="0">
              <a:solidFill>
                <a:schemeClr val="tx1"/>
              </a:solidFill>
              <a:latin typeface="HG丸ｺﾞｼｯｸM-PRO" panose="020F0600000000000000" pitchFamily="50" charset="-128"/>
              <a:ea typeface="HG丸ｺﾞｼｯｸM-PRO" panose="020F0600000000000000" pitchFamily="50" charset="-128"/>
            </a:rPr>
            <a:t>3</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か月</a:t>
          </a:r>
        </a:p>
      </dgm:t>
    </dgm:pt>
    <dgm:pt modelId="{CEBF498F-55D1-4F15-AD37-6CCF675E024B}" type="parTrans" cxnId="{8F7295AD-FA2E-4F78-BF88-32AC12F34537}">
      <dgm:prSet/>
      <dgm:spPr/>
      <dgm:t>
        <a:bodyPr/>
        <a:lstStyle/>
        <a:p>
          <a:endParaRPr kumimoji="1" lang="ja-JP" altLang="en-US"/>
        </a:p>
      </dgm:t>
    </dgm:pt>
    <dgm:pt modelId="{94D0AE47-B6D0-47C6-BE52-7B2789DE204F}" type="sibTrans" cxnId="{8F7295AD-FA2E-4F78-BF88-32AC12F34537}">
      <dgm:prSet/>
      <dgm:spPr/>
      <dgm:t>
        <a:bodyPr/>
        <a:lstStyle/>
        <a:p>
          <a:endParaRPr kumimoji="1" lang="ja-JP" altLang="en-US"/>
        </a:p>
      </dgm:t>
    </dgm:pt>
    <dgm:pt modelId="{9B12055D-B14B-4F65-A108-1E0FB07A6A5C}">
      <dgm:prSet phldrT="[テキスト]"/>
      <dgm:spPr>
        <a:solidFill>
          <a:srgbClr val="FFFFFF"/>
        </a:solidFill>
        <a:ln>
          <a:solidFill>
            <a:schemeClr val="tx1"/>
          </a:solidFill>
        </a:ln>
      </dgm:spPr>
      <dgm:t>
        <a:bodyPr/>
        <a:lstStyle/>
        <a:p>
          <a:r>
            <a:rPr kumimoji="1" lang="en-US" altLang="ja-JP"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か月</a:t>
          </a:r>
        </a:p>
      </dgm:t>
    </dgm:pt>
    <dgm:pt modelId="{809FDFC4-D961-4D95-AC45-338B77C646BB}" type="parTrans" cxnId="{20CBA573-02CA-4B03-823B-EEAA72757DAD}">
      <dgm:prSet/>
      <dgm:spPr/>
      <dgm:t>
        <a:bodyPr/>
        <a:lstStyle/>
        <a:p>
          <a:endParaRPr kumimoji="1" lang="ja-JP" altLang="en-US"/>
        </a:p>
      </dgm:t>
    </dgm:pt>
    <dgm:pt modelId="{2C87F884-B928-432C-8A7B-D0A83B9C66F7}" type="sibTrans" cxnId="{20CBA573-02CA-4B03-823B-EEAA72757DAD}">
      <dgm:prSet/>
      <dgm:spPr/>
      <dgm:t>
        <a:bodyPr/>
        <a:lstStyle/>
        <a:p>
          <a:endParaRPr kumimoji="1" lang="ja-JP" altLang="en-US"/>
        </a:p>
      </dgm:t>
    </dgm:pt>
    <dgm:pt modelId="{D31E4DE2-2045-4863-A554-8BDE2B7B5687}">
      <dgm:prSet phldrT="[テキスト]" custT="1"/>
      <dgm:spPr>
        <a:solidFill>
          <a:srgbClr val="FFFFFF"/>
        </a:solidFill>
        <a:ln>
          <a:solidFill>
            <a:schemeClr val="tx1"/>
          </a:solidFill>
        </a:ln>
      </dgm:spPr>
      <dgm:t>
        <a:bodyPr/>
        <a:lstStyle/>
        <a:p>
          <a:r>
            <a:rPr kumimoji="1" lang="en-US" altLang="ja-JP" sz="36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36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36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3600" dirty="0">
            <a:solidFill>
              <a:schemeClr val="tx1"/>
            </a:solidFill>
            <a:latin typeface="HG丸ｺﾞｼｯｸM-PRO" panose="020F0600000000000000" pitchFamily="50" charset="-128"/>
            <a:ea typeface="HG丸ｺﾞｼｯｸM-PRO" panose="020F0600000000000000" pitchFamily="50" charset="-128"/>
          </a:endParaRPr>
        </a:p>
      </dgm:t>
    </dgm:pt>
    <dgm:pt modelId="{9FDBB3B8-8BE4-4240-8F18-5BECA86652EC}" type="parTrans" cxnId="{35CBA10B-8788-4C1C-9334-8631518D7D39}">
      <dgm:prSet/>
      <dgm:spPr/>
      <dgm:t>
        <a:bodyPr/>
        <a:lstStyle/>
        <a:p>
          <a:endParaRPr kumimoji="1" lang="ja-JP" altLang="en-US"/>
        </a:p>
      </dgm:t>
    </dgm:pt>
    <dgm:pt modelId="{23046F8A-9332-407C-B9D3-B7977176F8B8}" type="sibTrans" cxnId="{35CBA10B-8788-4C1C-9334-8631518D7D39}">
      <dgm:prSet/>
      <dgm:spPr/>
      <dgm:t>
        <a:bodyPr/>
        <a:lstStyle/>
        <a:p>
          <a:endParaRPr kumimoji="1" lang="ja-JP" altLang="en-US"/>
        </a:p>
      </dgm:t>
    </dgm:pt>
    <dgm:pt modelId="{A68E6CE9-7A87-4584-B08C-F67CAE23EF92}" type="pres">
      <dgm:prSet presAssocID="{05D6FD1A-978C-44A2-87BD-4F746BA8766F}" presName="CompostProcess" presStyleCnt="0">
        <dgm:presLayoutVars>
          <dgm:dir/>
          <dgm:resizeHandles val="exact"/>
        </dgm:presLayoutVars>
      </dgm:prSet>
      <dgm:spPr/>
    </dgm:pt>
    <dgm:pt modelId="{63989793-C33D-46A3-8ADC-E7FEC4C81650}" type="pres">
      <dgm:prSet presAssocID="{05D6FD1A-978C-44A2-87BD-4F746BA8766F}" presName="arrow" presStyleLbl="bgShp" presStyleIdx="0" presStyleCnt="1" custLinFactNeighborY="6229"/>
      <dgm:spPr>
        <a:solidFill>
          <a:srgbClr val="0070C0"/>
        </a:solidFill>
      </dgm:spPr>
    </dgm:pt>
    <dgm:pt modelId="{1C0CEDE5-4721-42E9-9230-DD93BEC974B5}" type="pres">
      <dgm:prSet presAssocID="{05D6FD1A-978C-44A2-87BD-4F746BA8766F}" presName="linearProcess" presStyleCnt="0"/>
      <dgm:spPr/>
    </dgm:pt>
    <dgm:pt modelId="{0A61BAA4-BC0C-4029-AD7A-63D251953DE9}" type="pres">
      <dgm:prSet presAssocID="{72ED227C-AA94-42DC-BD89-C922CAE2183C}" presName="textNode" presStyleLbl="node1" presStyleIdx="0" presStyleCnt="4" custScaleX="110198">
        <dgm:presLayoutVars>
          <dgm:bulletEnabled val="1"/>
        </dgm:presLayoutVars>
      </dgm:prSet>
      <dgm:spPr/>
    </dgm:pt>
    <dgm:pt modelId="{7D29F9B2-7503-4FDF-9583-68AB3882CE8E}" type="pres">
      <dgm:prSet presAssocID="{8B95ED1B-8AF1-4BE1-A647-AAC5E68ECA65}" presName="sibTrans" presStyleCnt="0"/>
      <dgm:spPr/>
    </dgm:pt>
    <dgm:pt modelId="{7778D524-DD40-4099-8653-608AA8C0BBCB}" type="pres">
      <dgm:prSet presAssocID="{BB2FAAFA-A449-4974-A0A1-1FA075F48905}" presName="textNode" presStyleLbl="node1" presStyleIdx="1" presStyleCnt="4" custScaleX="110198">
        <dgm:presLayoutVars>
          <dgm:bulletEnabled val="1"/>
        </dgm:presLayoutVars>
      </dgm:prSet>
      <dgm:spPr/>
    </dgm:pt>
    <dgm:pt modelId="{ACB78AB4-1FE9-4EF0-B391-A79C01685539}" type="pres">
      <dgm:prSet presAssocID="{94D0AE47-B6D0-47C6-BE52-7B2789DE204F}" presName="sibTrans" presStyleCnt="0"/>
      <dgm:spPr/>
    </dgm:pt>
    <dgm:pt modelId="{41C84E48-1F81-4FD6-B4AB-2B3EE45C5E00}" type="pres">
      <dgm:prSet presAssocID="{9B12055D-B14B-4F65-A108-1E0FB07A6A5C}" presName="textNode" presStyleLbl="node1" presStyleIdx="2" presStyleCnt="4" custScaleX="110198" custLinFactNeighborX="-5868" custLinFactNeighborY="0">
        <dgm:presLayoutVars>
          <dgm:bulletEnabled val="1"/>
        </dgm:presLayoutVars>
      </dgm:prSet>
      <dgm:spPr/>
    </dgm:pt>
    <dgm:pt modelId="{65356FDD-261A-42DA-AF64-0502A7265513}" type="pres">
      <dgm:prSet presAssocID="{2C87F884-B928-432C-8A7B-D0A83B9C66F7}" presName="sibTrans" presStyleCnt="0"/>
      <dgm:spPr/>
    </dgm:pt>
    <dgm:pt modelId="{C7023E81-2607-45D0-91A1-BA72E4973952}" type="pres">
      <dgm:prSet presAssocID="{D31E4DE2-2045-4863-A554-8BDE2B7B5687}" presName="textNode" presStyleLbl="node1" presStyleIdx="3" presStyleCnt="4" custScaleX="110198" custLinFactX="11280" custLinFactNeighborX="100000" custLinFactNeighborY="0">
        <dgm:presLayoutVars>
          <dgm:bulletEnabled val="1"/>
        </dgm:presLayoutVars>
      </dgm:prSet>
      <dgm:spPr/>
    </dgm:pt>
  </dgm:ptLst>
  <dgm:cxnLst>
    <dgm:cxn modelId="{35CBA10B-8788-4C1C-9334-8631518D7D39}" srcId="{05D6FD1A-978C-44A2-87BD-4F746BA8766F}" destId="{D31E4DE2-2045-4863-A554-8BDE2B7B5687}" srcOrd="3" destOrd="0" parTransId="{9FDBB3B8-8BE4-4240-8F18-5BECA86652EC}" sibTransId="{23046F8A-9332-407C-B9D3-B7977176F8B8}"/>
    <dgm:cxn modelId="{9AD82D1A-42AD-4B82-B8EC-784D3DEEB339}" srcId="{05D6FD1A-978C-44A2-87BD-4F746BA8766F}" destId="{72ED227C-AA94-42DC-BD89-C922CAE2183C}" srcOrd="0" destOrd="0" parTransId="{B8EE9C28-9385-4173-B5A9-67478903B45E}" sibTransId="{8B95ED1B-8AF1-4BE1-A647-AAC5E68ECA65}"/>
    <dgm:cxn modelId="{7E3F406E-D20C-4EDE-8BC2-075F9066BCCF}" type="presOf" srcId="{D31E4DE2-2045-4863-A554-8BDE2B7B5687}" destId="{C7023E81-2607-45D0-91A1-BA72E4973952}" srcOrd="0" destOrd="0" presId="urn:microsoft.com/office/officeart/2005/8/layout/hProcess9"/>
    <dgm:cxn modelId="{20CBA573-02CA-4B03-823B-EEAA72757DAD}" srcId="{05D6FD1A-978C-44A2-87BD-4F746BA8766F}" destId="{9B12055D-B14B-4F65-A108-1E0FB07A6A5C}" srcOrd="2" destOrd="0" parTransId="{809FDFC4-D961-4D95-AC45-338B77C646BB}" sibTransId="{2C87F884-B928-432C-8A7B-D0A83B9C66F7}"/>
    <dgm:cxn modelId="{5AC81288-D2B9-45A3-A383-766048E87485}" type="presOf" srcId="{9B12055D-B14B-4F65-A108-1E0FB07A6A5C}" destId="{41C84E48-1F81-4FD6-B4AB-2B3EE45C5E00}" srcOrd="0" destOrd="0" presId="urn:microsoft.com/office/officeart/2005/8/layout/hProcess9"/>
    <dgm:cxn modelId="{5FCC8CA4-5317-497F-9145-FCB23BFF8435}" type="presOf" srcId="{05D6FD1A-978C-44A2-87BD-4F746BA8766F}" destId="{A68E6CE9-7A87-4584-B08C-F67CAE23EF92}" srcOrd="0" destOrd="0" presId="urn:microsoft.com/office/officeart/2005/8/layout/hProcess9"/>
    <dgm:cxn modelId="{8F7295AD-FA2E-4F78-BF88-32AC12F34537}" srcId="{05D6FD1A-978C-44A2-87BD-4F746BA8766F}" destId="{BB2FAAFA-A449-4974-A0A1-1FA075F48905}" srcOrd="1" destOrd="0" parTransId="{CEBF498F-55D1-4F15-AD37-6CCF675E024B}" sibTransId="{94D0AE47-B6D0-47C6-BE52-7B2789DE204F}"/>
    <dgm:cxn modelId="{CDFA33E9-62E2-4741-BA4E-9D0283B21D4B}" type="presOf" srcId="{BB2FAAFA-A449-4974-A0A1-1FA075F48905}" destId="{7778D524-DD40-4099-8653-608AA8C0BBCB}" srcOrd="0" destOrd="0" presId="urn:microsoft.com/office/officeart/2005/8/layout/hProcess9"/>
    <dgm:cxn modelId="{E8806EEE-9F3E-4211-B623-1565A431ECDD}" type="presOf" srcId="{72ED227C-AA94-42DC-BD89-C922CAE2183C}" destId="{0A61BAA4-BC0C-4029-AD7A-63D251953DE9}" srcOrd="0" destOrd="0" presId="urn:microsoft.com/office/officeart/2005/8/layout/hProcess9"/>
    <dgm:cxn modelId="{67BF76E2-EF80-4F44-A67E-E62CD7FA5ACF}" type="presParOf" srcId="{A68E6CE9-7A87-4584-B08C-F67CAE23EF92}" destId="{63989793-C33D-46A3-8ADC-E7FEC4C81650}" srcOrd="0" destOrd="0" presId="urn:microsoft.com/office/officeart/2005/8/layout/hProcess9"/>
    <dgm:cxn modelId="{9FCB2792-CC11-4287-852E-471E14CC7DBB}" type="presParOf" srcId="{A68E6CE9-7A87-4584-B08C-F67CAE23EF92}" destId="{1C0CEDE5-4721-42E9-9230-DD93BEC974B5}" srcOrd="1" destOrd="0" presId="urn:microsoft.com/office/officeart/2005/8/layout/hProcess9"/>
    <dgm:cxn modelId="{AD91E270-424D-4AA8-801B-480654569614}" type="presParOf" srcId="{1C0CEDE5-4721-42E9-9230-DD93BEC974B5}" destId="{0A61BAA4-BC0C-4029-AD7A-63D251953DE9}" srcOrd="0" destOrd="0" presId="urn:microsoft.com/office/officeart/2005/8/layout/hProcess9"/>
    <dgm:cxn modelId="{44E152CD-CDF8-40F2-8735-C232998D0E9C}" type="presParOf" srcId="{1C0CEDE5-4721-42E9-9230-DD93BEC974B5}" destId="{7D29F9B2-7503-4FDF-9583-68AB3882CE8E}" srcOrd="1" destOrd="0" presId="urn:microsoft.com/office/officeart/2005/8/layout/hProcess9"/>
    <dgm:cxn modelId="{F600B3D9-D10D-40E8-B22C-D664C2B8CA13}" type="presParOf" srcId="{1C0CEDE5-4721-42E9-9230-DD93BEC974B5}" destId="{7778D524-DD40-4099-8653-608AA8C0BBCB}" srcOrd="2" destOrd="0" presId="urn:microsoft.com/office/officeart/2005/8/layout/hProcess9"/>
    <dgm:cxn modelId="{DF306C37-9A03-42C6-AFDD-A2A6EBB428DA}" type="presParOf" srcId="{1C0CEDE5-4721-42E9-9230-DD93BEC974B5}" destId="{ACB78AB4-1FE9-4EF0-B391-A79C01685539}" srcOrd="3" destOrd="0" presId="urn:microsoft.com/office/officeart/2005/8/layout/hProcess9"/>
    <dgm:cxn modelId="{4736FFE4-7361-4764-951C-89E65FB11D1A}" type="presParOf" srcId="{1C0CEDE5-4721-42E9-9230-DD93BEC974B5}" destId="{41C84E48-1F81-4FD6-B4AB-2B3EE45C5E00}" srcOrd="4" destOrd="0" presId="urn:microsoft.com/office/officeart/2005/8/layout/hProcess9"/>
    <dgm:cxn modelId="{3F9E0E1E-411B-43AA-AA40-71BB34461CAE}" type="presParOf" srcId="{1C0CEDE5-4721-42E9-9230-DD93BEC974B5}" destId="{65356FDD-261A-42DA-AF64-0502A7265513}" srcOrd="5" destOrd="0" presId="urn:microsoft.com/office/officeart/2005/8/layout/hProcess9"/>
    <dgm:cxn modelId="{2458025F-6EA9-43DD-8C19-548AFEA0C317}" type="presParOf" srcId="{1C0CEDE5-4721-42E9-9230-DD93BEC974B5}" destId="{C7023E81-2607-45D0-91A1-BA72E4973952}"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0A9D6E-6C2F-4BD4-BA38-B4A8E3C05519}" type="doc">
      <dgm:prSet loTypeId="urn:microsoft.com/office/officeart/2005/8/layout/process1" loCatId="process" qsTypeId="urn:microsoft.com/office/officeart/2005/8/quickstyle/simple1" qsCatId="simple" csTypeId="urn:microsoft.com/office/officeart/2005/8/colors/accent1_2" csCatId="accent1" phldr="1"/>
      <dgm:spPr/>
    </dgm:pt>
    <dgm:pt modelId="{B49B7086-F6E5-4901-8DBA-B1ABF11EFB85}">
      <dgm:prSet phldrT="[テキスト]"/>
      <dgm:spPr>
        <a:noFill/>
        <a:ln>
          <a:solidFill>
            <a:schemeClr val="tx2">
              <a:lumMod val="60000"/>
              <a:lumOff val="40000"/>
            </a:schemeClr>
          </a:solidFill>
        </a:ln>
      </dgm:spPr>
      <dgm:t>
        <a:bodyPr/>
        <a:lstStyle/>
        <a:p>
          <a:r>
            <a:rPr kumimoji="1" lang="ja-JP" altLang="en-US" dirty="0">
              <a:solidFill>
                <a:schemeClr val="tx1"/>
              </a:solidFill>
            </a:rPr>
            <a:t>演習説明</a:t>
          </a:r>
          <a:r>
            <a:rPr kumimoji="1" lang="en-US" altLang="ja-JP" dirty="0">
              <a:solidFill>
                <a:schemeClr val="tx1"/>
              </a:solidFill>
            </a:rPr>
            <a:t>(5)</a:t>
          </a:r>
          <a:endParaRPr kumimoji="1" lang="ja-JP" altLang="en-US" dirty="0">
            <a:solidFill>
              <a:schemeClr val="tx1"/>
            </a:solidFill>
          </a:endParaRPr>
        </a:p>
      </dgm:t>
    </dgm:pt>
    <dgm:pt modelId="{EC3ABF57-E59C-4971-8880-1057BA07BBDE}" type="parTrans" cxnId="{97DF7D9A-F897-4B78-9971-00DE718F8018}">
      <dgm:prSet/>
      <dgm:spPr/>
      <dgm:t>
        <a:bodyPr/>
        <a:lstStyle/>
        <a:p>
          <a:endParaRPr kumimoji="1" lang="ja-JP" altLang="en-US"/>
        </a:p>
      </dgm:t>
    </dgm:pt>
    <dgm:pt modelId="{F31ADA09-4A47-4201-84CD-21DD55F0825C}" type="sibTrans" cxnId="{97DF7D9A-F897-4B78-9971-00DE718F8018}">
      <dgm:prSet/>
      <dgm:spPr>
        <a:solidFill>
          <a:schemeClr val="tx2"/>
        </a:solidFill>
      </dgm:spPr>
      <dgm:t>
        <a:bodyPr/>
        <a:lstStyle/>
        <a:p>
          <a:endParaRPr kumimoji="1" lang="ja-JP" altLang="en-US"/>
        </a:p>
      </dgm:t>
    </dgm:pt>
    <dgm:pt modelId="{77DC337C-38C9-4277-B9D2-073C9A3A6F05}">
      <dgm:prSet phldrT="[テキスト]"/>
      <dgm:spPr>
        <a:noFill/>
        <a:ln>
          <a:solidFill>
            <a:schemeClr val="tx2">
              <a:lumMod val="60000"/>
              <a:lumOff val="40000"/>
            </a:schemeClr>
          </a:solidFill>
        </a:ln>
      </dgm:spPr>
      <dgm:t>
        <a:bodyPr/>
        <a:lstStyle/>
        <a:p>
          <a:r>
            <a:rPr kumimoji="1" lang="ja-JP" altLang="en-US" dirty="0">
              <a:solidFill>
                <a:schemeClr val="tx1"/>
              </a:solidFill>
            </a:rPr>
            <a:t>就業アセスメントの整理個人</a:t>
          </a:r>
          <a:r>
            <a:rPr kumimoji="1" lang="en-US" altLang="ja-JP" dirty="0">
              <a:solidFill>
                <a:schemeClr val="tx1"/>
              </a:solidFill>
            </a:rPr>
            <a:t>(10)</a:t>
          </a:r>
          <a:endParaRPr kumimoji="1" lang="ja-JP" altLang="en-US" dirty="0">
            <a:solidFill>
              <a:schemeClr val="tx1"/>
            </a:solidFill>
          </a:endParaRPr>
        </a:p>
      </dgm:t>
    </dgm:pt>
    <dgm:pt modelId="{CE11A773-EB2D-4E29-BA11-0CF5509DFDDE}" type="parTrans" cxnId="{6766322A-F440-4F90-8F4C-4C10CCEF529F}">
      <dgm:prSet/>
      <dgm:spPr/>
      <dgm:t>
        <a:bodyPr/>
        <a:lstStyle/>
        <a:p>
          <a:endParaRPr kumimoji="1" lang="ja-JP" altLang="en-US"/>
        </a:p>
      </dgm:t>
    </dgm:pt>
    <dgm:pt modelId="{AD09A8CD-2C34-4783-8CB0-F5A0A40730A6}" type="sibTrans" cxnId="{6766322A-F440-4F90-8F4C-4C10CCEF529F}">
      <dgm:prSet/>
      <dgm:spPr/>
      <dgm:t>
        <a:bodyPr/>
        <a:lstStyle/>
        <a:p>
          <a:endParaRPr kumimoji="1" lang="ja-JP" altLang="en-US"/>
        </a:p>
      </dgm:t>
    </dgm:pt>
    <dgm:pt modelId="{7751E1AE-2ADA-4D2D-837A-43BC74A2AFA7}">
      <dgm:prSet phldrT="[テキスト]"/>
      <dgm:spPr>
        <a:noFill/>
        <a:ln>
          <a:solidFill>
            <a:schemeClr val="tx2">
              <a:lumMod val="60000"/>
              <a:lumOff val="40000"/>
            </a:schemeClr>
          </a:solidFill>
        </a:ln>
      </dgm:spPr>
      <dgm:t>
        <a:bodyPr/>
        <a:lstStyle/>
        <a:p>
          <a:endParaRPr kumimoji="1" lang="en-US" altLang="ja-JP" dirty="0">
            <a:solidFill>
              <a:schemeClr val="tx1"/>
            </a:solidFill>
          </a:endParaRPr>
        </a:p>
        <a:p>
          <a:r>
            <a:rPr kumimoji="1" lang="ja-JP" altLang="en-US" dirty="0">
              <a:solidFill>
                <a:schemeClr val="tx1"/>
              </a:solidFill>
            </a:rPr>
            <a:t>本人提示への</a:t>
          </a:r>
          <a:r>
            <a:rPr kumimoji="1" lang="en-US" altLang="ja-JP" dirty="0">
              <a:solidFill>
                <a:schemeClr val="tx1"/>
              </a:solidFill>
            </a:rPr>
            <a:t>GW(10)</a:t>
          </a:r>
        </a:p>
        <a:p>
          <a:endParaRPr kumimoji="1" lang="en-US" altLang="ja-JP" dirty="0">
            <a:solidFill>
              <a:schemeClr val="tx1"/>
            </a:solidFill>
          </a:endParaRPr>
        </a:p>
      </dgm:t>
    </dgm:pt>
    <dgm:pt modelId="{9F493EE5-CEAD-47A2-AD5A-680F5C7960BD}" type="parTrans" cxnId="{1262C64D-431F-4218-9A97-B215515F8CB9}">
      <dgm:prSet/>
      <dgm:spPr/>
      <dgm:t>
        <a:bodyPr/>
        <a:lstStyle/>
        <a:p>
          <a:endParaRPr kumimoji="1" lang="ja-JP" altLang="en-US"/>
        </a:p>
      </dgm:t>
    </dgm:pt>
    <dgm:pt modelId="{EEBD1AE2-3086-47BE-996E-9C48CEB52650}" type="sibTrans" cxnId="{1262C64D-431F-4218-9A97-B215515F8CB9}">
      <dgm:prSet/>
      <dgm:spPr/>
      <dgm:t>
        <a:bodyPr/>
        <a:lstStyle/>
        <a:p>
          <a:endParaRPr kumimoji="1" lang="ja-JP" altLang="en-US"/>
        </a:p>
      </dgm:t>
    </dgm:pt>
    <dgm:pt modelId="{0A8FADA3-C3E8-4546-ADDC-05EBB6366A63}">
      <dgm:prSet phldrT="[テキスト]"/>
      <dgm:spPr>
        <a:noFill/>
        <a:ln>
          <a:solidFill>
            <a:schemeClr val="tx2">
              <a:lumMod val="60000"/>
              <a:lumOff val="40000"/>
            </a:schemeClr>
          </a:solidFill>
        </a:ln>
      </dgm:spPr>
      <dgm:t>
        <a:bodyPr/>
        <a:lstStyle/>
        <a:p>
          <a:r>
            <a:rPr kumimoji="1" lang="ja-JP" altLang="en-US" dirty="0">
              <a:solidFill>
                <a:schemeClr val="tx1"/>
              </a:solidFill>
            </a:rPr>
            <a:t>動画</a:t>
          </a:r>
          <a:r>
            <a:rPr kumimoji="1" lang="en-US" altLang="ja-JP" dirty="0">
              <a:solidFill>
                <a:schemeClr val="tx1"/>
              </a:solidFill>
            </a:rPr>
            <a:t>(3)</a:t>
          </a:r>
          <a:endParaRPr kumimoji="1" lang="ja-JP" altLang="en-US" dirty="0">
            <a:solidFill>
              <a:schemeClr val="tx1"/>
            </a:solidFill>
          </a:endParaRPr>
        </a:p>
      </dgm:t>
    </dgm:pt>
    <dgm:pt modelId="{ECE5B319-783A-46BD-BA38-60C8524AE079}" type="parTrans" cxnId="{8FEEB03D-F0AB-4EB9-AE4C-ADC7767895E0}">
      <dgm:prSet/>
      <dgm:spPr/>
      <dgm:t>
        <a:bodyPr/>
        <a:lstStyle/>
        <a:p>
          <a:endParaRPr kumimoji="1" lang="ja-JP" altLang="en-US"/>
        </a:p>
      </dgm:t>
    </dgm:pt>
    <dgm:pt modelId="{02B06BDC-90DA-42CD-93ED-6530ABF86C4B}" type="sibTrans" cxnId="{8FEEB03D-F0AB-4EB9-AE4C-ADC7767895E0}">
      <dgm:prSet/>
      <dgm:spPr/>
      <dgm:t>
        <a:bodyPr/>
        <a:lstStyle/>
        <a:p>
          <a:endParaRPr kumimoji="1" lang="ja-JP" altLang="en-US"/>
        </a:p>
      </dgm:t>
    </dgm:pt>
    <dgm:pt modelId="{9AD6C0C6-3AFC-46AF-8CF1-C6C7A542BB15}" type="pres">
      <dgm:prSet presAssocID="{C30A9D6E-6C2F-4BD4-BA38-B4A8E3C05519}" presName="Name0" presStyleCnt="0">
        <dgm:presLayoutVars>
          <dgm:dir/>
          <dgm:resizeHandles val="exact"/>
        </dgm:presLayoutVars>
      </dgm:prSet>
      <dgm:spPr/>
    </dgm:pt>
    <dgm:pt modelId="{D3CFCC5D-209D-4BD3-B41C-22C853D6E8A5}" type="pres">
      <dgm:prSet presAssocID="{B49B7086-F6E5-4901-8DBA-B1ABF11EFB85}" presName="node" presStyleLbl="node1" presStyleIdx="0" presStyleCnt="4">
        <dgm:presLayoutVars>
          <dgm:bulletEnabled val="1"/>
        </dgm:presLayoutVars>
      </dgm:prSet>
      <dgm:spPr/>
    </dgm:pt>
    <dgm:pt modelId="{FE4C9776-69AA-4BA6-B7A8-B32E0D2C4D8D}" type="pres">
      <dgm:prSet presAssocID="{F31ADA09-4A47-4201-84CD-21DD55F0825C}" presName="sibTrans" presStyleLbl="sibTrans2D1" presStyleIdx="0" presStyleCnt="3"/>
      <dgm:spPr/>
    </dgm:pt>
    <dgm:pt modelId="{2BF20BED-795D-46FE-BD9D-AF3D13129562}" type="pres">
      <dgm:prSet presAssocID="{F31ADA09-4A47-4201-84CD-21DD55F0825C}" presName="connectorText" presStyleLbl="sibTrans2D1" presStyleIdx="0" presStyleCnt="3"/>
      <dgm:spPr/>
    </dgm:pt>
    <dgm:pt modelId="{C875F9EA-5BA1-408C-895C-44D819CF4A20}" type="pres">
      <dgm:prSet presAssocID="{0A8FADA3-C3E8-4546-ADDC-05EBB6366A63}" presName="node" presStyleLbl="node1" presStyleIdx="1" presStyleCnt="4">
        <dgm:presLayoutVars>
          <dgm:bulletEnabled val="1"/>
        </dgm:presLayoutVars>
      </dgm:prSet>
      <dgm:spPr/>
    </dgm:pt>
    <dgm:pt modelId="{9023A738-A404-433B-A899-47C847F2CA4F}" type="pres">
      <dgm:prSet presAssocID="{02B06BDC-90DA-42CD-93ED-6530ABF86C4B}" presName="sibTrans" presStyleLbl="sibTrans2D1" presStyleIdx="1" presStyleCnt="3"/>
      <dgm:spPr/>
    </dgm:pt>
    <dgm:pt modelId="{A8DB4721-27A5-4351-9093-EB384B33FBC0}" type="pres">
      <dgm:prSet presAssocID="{02B06BDC-90DA-42CD-93ED-6530ABF86C4B}" presName="connectorText" presStyleLbl="sibTrans2D1" presStyleIdx="1" presStyleCnt="3"/>
      <dgm:spPr/>
    </dgm:pt>
    <dgm:pt modelId="{344472C7-4AA6-4096-B359-465CF2A5B3E0}" type="pres">
      <dgm:prSet presAssocID="{77DC337C-38C9-4277-B9D2-073C9A3A6F05}" presName="node" presStyleLbl="node1" presStyleIdx="2" presStyleCnt="4">
        <dgm:presLayoutVars>
          <dgm:bulletEnabled val="1"/>
        </dgm:presLayoutVars>
      </dgm:prSet>
      <dgm:spPr/>
    </dgm:pt>
    <dgm:pt modelId="{148B6175-FE50-4B94-8142-D12BFAF62993}" type="pres">
      <dgm:prSet presAssocID="{AD09A8CD-2C34-4783-8CB0-F5A0A40730A6}" presName="sibTrans" presStyleLbl="sibTrans2D1" presStyleIdx="2" presStyleCnt="3"/>
      <dgm:spPr/>
    </dgm:pt>
    <dgm:pt modelId="{2872418C-169D-48AE-94B1-18E4585A1A69}" type="pres">
      <dgm:prSet presAssocID="{AD09A8CD-2C34-4783-8CB0-F5A0A40730A6}" presName="connectorText" presStyleLbl="sibTrans2D1" presStyleIdx="2" presStyleCnt="3"/>
      <dgm:spPr/>
    </dgm:pt>
    <dgm:pt modelId="{61216BCF-B469-4CEA-A5FC-9A5E01DEF423}" type="pres">
      <dgm:prSet presAssocID="{7751E1AE-2ADA-4D2D-837A-43BC74A2AFA7}" presName="node" presStyleLbl="node1" presStyleIdx="3" presStyleCnt="4">
        <dgm:presLayoutVars>
          <dgm:bulletEnabled val="1"/>
        </dgm:presLayoutVars>
      </dgm:prSet>
      <dgm:spPr/>
    </dgm:pt>
  </dgm:ptLst>
  <dgm:cxnLst>
    <dgm:cxn modelId="{ED138D01-68E5-402B-AFA5-40441721B527}" type="presOf" srcId="{AD09A8CD-2C34-4783-8CB0-F5A0A40730A6}" destId="{148B6175-FE50-4B94-8142-D12BFAF62993}" srcOrd="0" destOrd="0" presId="urn:microsoft.com/office/officeart/2005/8/layout/process1"/>
    <dgm:cxn modelId="{6E3D0014-DB28-417D-91F0-2B6B3865478B}" type="presOf" srcId="{C30A9D6E-6C2F-4BD4-BA38-B4A8E3C05519}" destId="{9AD6C0C6-3AFC-46AF-8CF1-C6C7A542BB15}" srcOrd="0" destOrd="0" presId="urn:microsoft.com/office/officeart/2005/8/layout/process1"/>
    <dgm:cxn modelId="{6766322A-F440-4F90-8F4C-4C10CCEF529F}" srcId="{C30A9D6E-6C2F-4BD4-BA38-B4A8E3C05519}" destId="{77DC337C-38C9-4277-B9D2-073C9A3A6F05}" srcOrd="2" destOrd="0" parTransId="{CE11A773-EB2D-4E29-BA11-0CF5509DFDDE}" sibTransId="{AD09A8CD-2C34-4783-8CB0-F5A0A40730A6}"/>
    <dgm:cxn modelId="{27CDE42E-7984-4DF2-96DF-4F354E3074FE}" type="presOf" srcId="{F31ADA09-4A47-4201-84CD-21DD55F0825C}" destId="{FE4C9776-69AA-4BA6-B7A8-B32E0D2C4D8D}" srcOrd="0" destOrd="0" presId="urn:microsoft.com/office/officeart/2005/8/layout/process1"/>
    <dgm:cxn modelId="{8FEEB03D-F0AB-4EB9-AE4C-ADC7767895E0}" srcId="{C30A9D6E-6C2F-4BD4-BA38-B4A8E3C05519}" destId="{0A8FADA3-C3E8-4546-ADDC-05EBB6366A63}" srcOrd="1" destOrd="0" parTransId="{ECE5B319-783A-46BD-BA38-60C8524AE079}" sibTransId="{02B06BDC-90DA-42CD-93ED-6530ABF86C4B}"/>
    <dgm:cxn modelId="{1262C64D-431F-4218-9A97-B215515F8CB9}" srcId="{C30A9D6E-6C2F-4BD4-BA38-B4A8E3C05519}" destId="{7751E1AE-2ADA-4D2D-837A-43BC74A2AFA7}" srcOrd="3" destOrd="0" parTransId="{9F493EE5-CEAD-47A2-AD5A-680F5C7960BD}" sibTransId="{EEBD1AE2-3086-47BE-996E-9C48CEB52650}"/>
    <dgm:cxn modelId="{83BD818C-9C12-4B5B-968B-ECE806C7C920}" type="presOf" srcId="{77DC337C-38C9-4277-B9D2-073C9A3A6F05}" destId="{344472C7-4AA6-4096-B359-465CF2A5B3E0}" srcOrd="0" destOrd="0" presId="urn:microsoft.com/office/officeart/2005/8/layout/process1"/>
    <dgm:cxn modelId="{97DF7D9A-F897-4B78-9971-00DE718F8018}" srcId="{C30A9D6E-6C2F-4BD4-BA38-B4A8E3C05519}" destId="{B49B7086-F6E5-4901-8DBA-B1ABF11EFB85}" srcOrd="0" destOrd="0" parTransId="{EC3ABF57-E59C-4971-8880-1057BA07BBDE}" sibTransId="{F31ADA09-4A47-4201-84CD-21DD55F0825C}"/>
    <dgm:cxn modelId="{6864BDA4-FDF6-43E6-9563-8CAB0C7DDF1D}" type="presOf" srcId="{AD09A8CD-2C34-4783-8CB0-F5A0A40730A6}" destId="{2872418C-169D-48AE-94B1-18E4585A1A69}" srcOrd="1" destOrd="0" presId="urn:microsoft.com/office/officeart/2005/8/layout/process1"/>
    <dgm:cxn modelId="{987981AB-15C1-466F-80ED-4FACFD3FBE51}" type="presOf" srcId="{7751E1AE-2ADA-4D2D-837A-43BC74A2AFA7}" destId="{61216BCF-B469-4CEA-A5FC-9A5E01DEF423}" srcOrd="0" destOrd="0" presId="urn:microsoft.com/office/officeart/2005/8/layout/process1"/>
    <dgm:cxn modelId="{6B143BD7-40DC-4931-B38E-5753478E929F}" type="presOf" srcId="{B49B7086-F6E5-4901-8DBA-B1ABF11EFB85}" destId="{D3CFCC5D-209D-4BD3-B41C-22C853D6E8A5}" srcOrd="0" destOrd="0" presId="urn:microsoft.com/office/officeart/2005/8/layout/process1"/>
    <dgm:cxn modelId="{99B20FD9-BEF9-4F53-BDC8-CC74AFF901C1}" type="presOf" srcId="{F31ADA09-4A47-4201-84CD-21DD55F0825C}" destId="{2BF20BED-795D-46FE-BD9D-AF3D13129562}" srcOrd="1" destOrd="0" presId="urn:microsoft.com/office/officeart/2005/8/layout/process1"/>
    <dgm:cxn modelId="{13061CDB-D5C5-42E8-9C5D-9C6B86B2DB3B}" type="presOf" srcId="{0A8FADA3-C3E8-4546-ADDC-05EBB6366A63}" destId="{C875F9EA-5BA1-408C-895C-44D819CF4A20}" srcOrd="0" destOrd="0" presId="urn:microsoft.com/office/officeart/2005/8/layout/process1"/>
    <dgm:cxn modelId="{AED31CEE-3C6D-4F9B-9F21-D11222F043B8}" type="presOf" srcId="{02B06BDC-90DA-42CD-93ED-6530ABF86C4B}" destId="{A8DB4721-27A5-4351-9093-EB384B33FBC0}" srcOrd="1" destOrd="0" presId="urn:microsoft.com/office/officeart/2005/8/layout/process1"/>
    <dgm:cxn modelId="{B4CF62F5-E511-461D-A24F-09ED3B16C9C2}" type="presOf" srcId="{02B06BDC-90DA-42CD-93ED-6530ABF86C4B}" destId="{9023A738-A404-433B-A899-47C847F2CA4F}" srcOrd="0" destOrd="0" presId="urn:microsoft.com/office/officeart/2005/8/layout/process1"/>
    <dgm:cxn modelId="{107617D6-5386-4EBB-B96D-1113BD5A64F1}" type="presParOf" srcId="{9AD6C0C6-3AFC-46AF-8CF1-C6C7A542BB15}" destId="{D3CFCC5D-209D-4BD3-B41C-22C853D6E8A5}" srcOrd="0" destOrd="0" presId="urn:microsoft.com/office/officeart/2005/8/layout/process1"/>
    <dgm:cxn modelId="{0F0D9986-8FDD-4141-A70A-0BDA9A481247}" type="presParOf" srcId="{9AD6C0C6-3AFC-46AF-8CF1-C6C7A542BB15}" destId="{FE4C9776-69AA-4BA6-B7A8-B32E0D2C4D8D}" srcOrd="1" destOrd="0" presId="urn:microsoft.com/office/officeart/2005/8/layout/process1"/>
    <dgm:cxn modelId="{E6117ED6-C251-4579-93ED-31E2366BCC09}" type="presParOf" srcId="{FE4C9776-69AA-4BA6-B7A8-B32E0D2C4D8D}" destId="{2BF20BED-795D-46FE-BD9D-AF3D13129562}" srcOrd="0" destOrd="0" presId="urn:microsoft.com/office/officeart/2005/8/layout/process1"/>
    <dgm:cxn modelId="{50D2974C-977D-4CD7-9FCB-E05336E75B94}" type="presParOf" srcId="{9AD6C0C6-3AFC-46AF-8CF1-C6C7A542BB15}" destId="{C875F9EA-5BA1-408C-895C-44D819CF4A20}" srcOrd="2" destOrd="0" presId="urn:microsoft.com/office/officeart/2005/8/layout/process1"/>
    <dgm:cxn modelId="{8830D85C-85F2-4A81-82F1-412158E81E0D}" type="presParOf" srcId="{9AD6C0C6-3AFC-46AF-8CF1-C6C7A542BB15}" destId="{9023A738-A404-433B-A899-47C847F2CA4F}" srcOrd="3" destOrd="0" presId="urn:microsoft.com/office/officeart/2005/8/layout/process1"/>
    <dgm:cxn modelId="{DD13DF48-2DC8-495A-994F-FB5BBF2D210F}" type="presParOf" srcId="{9023A738-A404-433B-A899-47C847F2CA4F}" destId="{A8DB4721-27A5-4351-9093-EB384B33FBC0}" srcOrd="0" destOrd="0" presId="urn:microsoft.com/office/officeart/2005/8/layout/process1"/>
    <dgm:cxn modelId="{D7F334F7-BC14-45C2-801D-2840DFA12023}" type="presParOf" srcId="{9AD6C0C6-3AFC-46AF-8CF1-C6C7A542BB15}" destId="{344472C7-4AA6-4096-B359-465CF2A5B3E0}" srcOrd="4" destOrd="0" presId="urn:microsoft.com/office/officeart/2005/8/layout/process1"/>
    <dgm:cxn modelId="{82E8BF45-4714-4F45-B309-44FADDC1D8FB}" type="presParOf" srcId="{9AD6C0C6-3AFC-46AF-8CF1-C6C7A542BB15}" destId="{148B6175-FE50-4B94-8142-D12BFAF62993}" srcOrd="5" destOrd="0" presId="urn:microsoft.com/office/officeart/2005/8/layout/process1"/>
    <dgm:cxn modelId="{887B2120-E2FA-468C-8C83-9E29A871A2C5}" type="presParOf" srcId="{148B6175-FE50-4B94-8142-D12BFAF62993}" destId="{2872418C-169D-48AE-94B1-18E4585A1A69}" srcOrd="0" destOrd="0" presId="urn:microsoft.com/office/officeart/2005/8/layout/process1"/>
    <dgm:cxn modelId="{875760EE-831B-4AFF-8DAC-3924840B240D}" type="presParOf" srcId="{9AD6C0C6-3AFC-46AF-8CF1-C6C7A542BB15}" destId="{61216BCF-B469-4CEA-A5FC-9A5E01DEF423}"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30A9D6E-6C2F-4BD4-BA38-B4A8E3C0551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77DC337C-38C9-4277-B9D2-073C9A3A6F05}">
      <dgm:prSet phldrT="[テキスト]"/>
      <dgm:spPr>
        <a:noFill/>
        <a:ln>
          <a:solidFill>
            <a:schemeClr val="tx2">
              <a:lumMod val="60000"/>
              <a:lumOff val="40000"/>
            </a:schemeClr>
          </a:solidFill>
        </a:ln>
      </dgm:spPr>
      <dgm:t>
        <a:bodyPr/>
        <a:lstStyle/>
        <a:p>
          <a:r>
            <a:rPr kumimoji="1" lang="ja-JP" altLang="en-US" dirty="0">
              <a:solidFill>
                <a:schemeClr val="tx1"/>
              </a:solidFill>
            </a:rPr>
            <a:t>課題への方略</a:t>
          </a:r>
          <a:r>
            <a:rPr kumimoji="1" lang="en-US" altLang="ja-JP" dirty="0">
              <a:solidFill>
                <a:schemeClr val="tx1"/>
              </a:solidFill>
            </a:rPr>
            <a:t>GW(10)</a:t>
          </a:r>
        </a:p>
      </dgm:t>
    </dgm:pt>
    <dgm:pt modelId="{CE11A773-EB2D-4E29-BA11-0CF5509DFDDE}" type="parTrans" cxnId="{6766322A-F440-4F90-8F4C-4C10CCEF529F}">
      <dgm:prSet/>
      <dgm:spPr/>
      <dgm:t>
        <a:bodyPr/>
        <a:lstStyle/>
        <a:p>
          <a:endParaRPr kumimoji="1" lang="ja-JP" altLang="en-US"/>
        </a:p>
      </dgm:t>
    </dgm:pt>
    <dgm:pt modelId="{AD09A8CD-2C34-4783-8CB0-F5A0A40730A6}" type="sibTrans" cxnId="{6766322A-F440-4F90-8F4C-4C10CCEF529F}">
      <dgm:prSet/>
      <dgm:spPr/>
      <dgm:t>
        <a:bodyPr/>
        <a:lstStyle/>
        <a:p>
          <a:endParaRPr kumimoji="1" lang="ja-JP" altLang="en-US"/>
        </a:p>
      </dgm:t>
    </dgm:pt>
    <dgm:pt modelId="{C253B29F-6A9C-4292-BDEC-26DF1165A714}">
      <dgm:prSet phldrT="[テキスト]"/>
      <dgm:spPr>
        <a:noFill/>
        <a:ln>
          <a:solidFill>
            <a:schemeClr val="tx2">
              <a:lumMod val="60000"/>
              <a:lumOff val="40000"/>
            </a:schemeClr>
          </a:solidFill>
        </a:ln>
      </dgm:spPr>
      <dgm:t>
        <a:bodyPr/>
        <a:lstStyle/>
        <a:p>
          <a:r>
            <a:rPr kumimoji="1" lang="ja-JP" altLang="en-US" dirty="0">
              <a:solidFill>
                <a:schemeClr val="tx1"/>
              </a:solidFill>
            </a:rPr>
            <a:t>課題への方略個人</a:t>
          </a:r>
          <a:r>
            <a:rPr kumimoji="1" lang="en-US" altLang="ja-JP" dirty="0">
              <a:solidFill>
                <a:schemeClr val="tx1"/>
              </a:solidFill>
            </a:rPr>
            <a:t>W</a:t>
          </a:r>
          <a:r>
            <a:rPr kumimoji="1" lang="ja-JP" altLang="en-US" dirty="0">
              <a:solidFill>
                <a:schemeClr val="tx1"/>
              </a:solidFill>
            </a:rPr>
            <a:t>（</a:t>
          </a:r>
          <a:r>
            <a:rPr kumimoji="1" lang="en-US" altLang="ja-JP" dirty="0">
              <a:solidFill>
                <a:schemeClr val="tx1"/>
              </a:solidFill>
            </a:rPr>
            <a:t>7</a:t>
          </a:r>
          <a:r>
            <a:rPr kumimoji="1" lang="ja-JP" altLang="en-US" dirty="0">
              <a:solidFill>
                <a:schemeClr val="tx1"/>
              </a:solidFill>
            </a:rPr>
            <a:t>） </a:t>
          </a:r>
        </a:p>
      </dgm:t>
    </dgm:pt>
    <dgm:pt modelId="{E3B6F2A6-A7C0-4330-AB14-6CFE58C70BF7}" type="parTrans" cxnId="{56BE75CA-52BB-46BC-A1B9-38B4C8BA1B61}">
      <dgm:prSet/>
      <dgm:spPr/>
      <dgm:t>
        <a:bodyPr/>
        <a:lstStyle/>
        <a:p>
          <a:endParaRPr kumimoji="1" lang="ja-JP" altLang="en-US"/>
        </a:p>
      </dgm:t>
    </dgm:pt>
    <dgm:pt modelId="{17F2EE8C-7D03-471B-A11B-91956E245D40}" type="sibTrans" cxnId="{56BE75CA-52BB-46BC-A1B9-38B4C8BA1B61}">
      <dgm:prSet/>
      <dgm:spPr/>
      <dgm:t>
        <a:bodyPr/>
        <a:lstStyle/>
        <a:p>
          <a:endParaRPr kumimoji="1" lang="ja-JP" altLang="en-US"/>
        </a:p>
      </dgm:t>
    </dgm:pt>
    <dgm:pt modelId="{1EDFBAA1-2081-4987-A957-91E99326BEBC}">
      <dgm:prSet phldrT="[テキスト]"/>
      <dgm:spPr>
        <a:noFill/>
        <a:ln>
          <a:solidFill>
            <a:schemeClr val="tx2">
              <a:lumMod val="60000"/>
              <a:lumOff val="40000"/>
            </a:schemeClr>
          </a:solidFill>
        </a:ln>
      </dgm:spPr>
      <dgm:t>
        <a:bodyPr/>
        <a:lstStyle/>
        <a:p>
          <a:r>
            <a:rPr kumimoji="1" lang="ja-JP" altLang="en-US" dirty="0">
              <a:solidFill>
                <a:schemeClr val="tx1"/>
              </a:solidFill>
            </a:rPr>
            <a:t>本人への提示（</a:t>
          </a:r>
          <a:r>
            <a:rPr kumimoji="1" lang="en-US" altLang="ja-JP" dirty="0">
              <a:solidFill>
                <a:schemeClr val="tx1"/>
              </a:solidFill>
            </a:rPr>
            <a:t>15</a:t>
          </a:r>
          <a:r>
            <a:rPr kumimoji="1" lang="ja-JP" altLang="en-US" dirty="0">
              <a:solidFill>
                <a:schemeClr val="tx1"/>
              </a:solidFill>
            </a:rPr>
            <a:t>）</a:t>
          </a:r>
          <a:r>
            <a:rPr kumimoji="1" lang="en-US" altLang="ja-JP" dirty="0">
              <a:solidFill>
                <a:schemeClr val="tx1"/>
              </a:solidFill>
            </a:rPr>
            <a:t>1-2G</a:t>
          </a:r>
        </a:p>
      </dgm:t>
    </dgm:pt>
    <dgm:pt modelId="{AF8E189F-6895-4577-83F8-2115B3ED89E6}" type="parTrans" cxnId="{3B24B2DF-02C7-43B4-8151-7B7231F6B625}">
      <dgm:prSet/>
      <dgm:spPr/>
      <dgm:t>
        <a:bodyPr/>
        <a:lstStyle/>
        <a:p>
          <a:endParaRPr kumimoji="1" lang="ja-JP" altLang="en-US"/>
        </a:p>
      </dgm:t>
    </dgm:pt>
    <dgm:pt modelId="{B0CB84BB-76AF-4D4F-BDFE-71DB32C1790E}" type="sibTrans" cxnId="{3B24B2DF-02C7-43B4-8151-7B7231F6B625}">
      <dgm:prSet/>
      <dgm:spPr/>
      <dgm:t>
        <a:bodyPr/>
        <a:lstStyle/>
        <a:p>
          <a:endParaRPr kumimoji="1" lang="ja-JP" altLang="en-US"/>
        </a:p>
      </dgm:t>
    </dgm:pt>
    <dgm:pt modelId="{2D8B3EC0-0A74-4B93-B948-AF0784193ADC}">
      <dgm:prSet phldrT="[テキスト]"/>
      <dgm:spPr>
        <a:noFill/>
        <a:ln>
          <a:solidFill>
            <a:schemeClr val="tx2">
              <a:lumMod val="60000"/>
              <a:lumOff val="40000"/>
            </a:schemeClr>
          </a:solidFill>
        </a:ln>
      </dgm:spPr>
      <dgm:t>
        <a:bodyPr/>
        <a:lstStyle/>
        <a:p>
          <a:r>
            <a:rPr kumimoji="1" lang="ja-JP" altLang="en-US" dirty="0">
              <a:solidFill>
                <a:schemeClr val="tx1"/>
              </a:solidFill>
            </a:rPr>
            <a:t>発表</a:t>
          </a:r>
          <a:r>
            <a:rPr kumimoji="1" lang="en-US" altLang="ja-JP" dirty="0">
              <a:solidFill>
                <a:schemeClr val="tx1"/>
              </a:solidFill>
            </a:rPr>
            <a:t>(5)</a:t>
          </a:r>
          <a:r>
            <a:rPr kumimoji="1" lang="ja-JP" altLang="en-US" dirty="0">
              <a:solidFill>
                <a:schemeClr val="tx1"/>
              </a:solidFill>
            </a:rPr>
            <a:t> </a:t>
          </a:r>
        </a:p>
      </dgm:t>
    </dgm:pt>
    <dgm:pt modelId="{084428D2-9D98-425F-BB0E-5F7A26320D31}" type="sibTrans" cxnId="{5CB4B557-FD72-4FA1-80E5-AD9D05436F00}">
      <dgm:prSet/>
      <dgm:spPr/>
      <dgm:t>
        <a:bodyPr/>
        <a:lstStyle/>
        <a:p>
          <a:endParaRPr kumimoji="1" lang="ja-JP" altLang="en-US"/>
        </a:p>
      </dgm:t>
    </dgm:pt>
    <dgm:pt modelId="{60B680DA-B9DA-438F-9E09-80F0ABA6076E}" type="parTrans" cxnId="{5CB4B557-FD72-4FA1-80E5-AD9D05436F00}">
      <dgm:prSet/>
      <dgm:spPr/>
      <dgm:t>
        <a:bodyPr/>
        <a:lstStyle/>
        <a:p>
          <a:endParaRPr kumimoji="1" lang="ja-JP" altLang="en-US"/>
        </a:p>
      </dgm:t>
    </dgm:pt>
    <dgm:pt modelId="{9AD6C0C6-3AFC-46AF-8CF1-C6C7A542BB15}" type="pres">
      <dgm:prSet presAssocID="{C30A9D6E-6C2F-4BD4-BA38-B4A8E3C05519}" presName="Name0" presStyleCnt="0">
        <dgm:presLayoutVars>
          <dgm:dir/>
          <dgm:resizeHandles val="exact"/>
        </dgm:presLayoutVars>
      </dgm:prSet>
      <dgm:spPr/>
    </dgm:pt>
    <dgm:pt modelId="{5C395B5F-2C68-4FB3-B9FC-6AC3C9E0C9D7}" type="pres">
      <dgm:prSet presAssocID="{1EDFBAA1-2081-4987-A957-91E99326BEBC}" presName="node" presStyleLbl="node1" presStyleIdx="0" presStyleCnt="4">
        <dgm:presLayoutVars>
          <dgm:bulletEnabled val="1"/>
        </dgm:presLayoutVars>
      </dgm:prSet>
      <dgm:spPr/>
    </dgm:pt>
    <dgm:pt modelId="{A2E49C12-99B3-4ACE-90A4-2ED5FD868170}" type="pres">
      <dgm:prSet presAssocID="{B0CB84BB-76AF-4D4F-BDFE-71DB32C1790E}" presName="sibTrans" presStyleLbl="sibTrans2D1" presStyleIdx="0" presStyleCnt="3"/>
      <dgm:spPr/>
    </dgm:pt>
    <dgm:pt modelId="{1ECCFBED-FB2C-41B7-9AED-294D1D0B4445}" type="pres">
      <dgm:prSet presAssocID="{B0CB84BB-76AF-4D4F-BDFE-71DB32C1790E}" presName="connectorText" presStyleLbl="sibTrans2D1" presStyleIdx="0" presStyleCnt="3"/>
      <dgm:spPr/>
    </dgm:pt>
    <dgm:pt modelId="{AF089ABD-0493-4E71-B95F-B3DFB89E09C6}" type="pres">
      <dgm:prSet presAssocID="{C253B29F-6A9C-4292-BDEC-26DF1165A714}" presName="node" presStyleLbl="node1" presStyleIdx="1" presStyleCnt="4">
        <dgm:presLayoutVars>
          <dgm:bulletEnabled val="1"/>
        </dgm:presLayoutVars>
      </dgm:prSet>
      <dgm:spPr/>
    </dgm:pt>
    <dgm:pt modelId="{D1A00CCC-38AF-4E3D-8AE2-1135DF79F819}" type="pres">
      <dgm:prSet presAssocID="{17F2EE8C-7D03-471B-A11B-91956E245D40}" presName="sibTrans" presStyleLbl="sibTrans2D1" presStyleIdx="1" presStyleCnt="3"/>
      <dgm:spPr/>
    </dgm:pt>
    <dgm:pt modelId="{CF340F49-C155-4090-85F8-82027C14BFB6}" type="pres">
      <dgm:prSet presAssocID="{17F2EE8C-7D03-471B-A11B-91956E245D40}" presName="connectorText" presStyleLbl="sibTrans2D1" presStyleIdx="1" presStyleCnt="3"/>
      <dgm:spPr/>
    </dgm:pt>
    <dgm:pt modelId="{344472C7-4AA6-4096-B359-465CF2A5B3E0}" type="pres">
      <dgm:prSet presAssocID="{77DC337C-38C9-4277-B9D2-073C9A3A6F05}" presName="node" presStyleLbl="node1" presStyleIdx="2" presStyleCnt="4">
        <dgm:presLayoutVars>
          <dgm:bulletEnabled val="1"/>
        </dgm:presLayoutVars>
      </dgm:prSet>
      <dgm:spPr/>
    </dgm:pt>
    <dgm:pt modelId="{411B5692-E315-4FAB-9C11-D781ECDB16D5}" type="pres">
      <dgm:prSet presAssocID="{AD09A8CD-2C34-4783-8CB0-F5A0A40730A6}" presName="sibTrans" presStyleLbl="sibTrans2D1" presStyleIdx="2" presStyleCnt="3"/>
      <dgm:spPr/>
    </dgm:pt>
    <dgm:pt modelId="{BC29320C-60EA-4ED0-986C-343EED65390D}" type="pres">
      <dgm:prSet presAssocID="{AD09A8CD-2C34-4783-8CB0-F5A0A40730A6}" presName="connectorText" presStyleLbl="sibTrans2D1" presStyleIdx="2" presStyleCnt="3"/>
      <dgm:spPr/>
    </dgm:pt>
    <dgm:pt modelId="{1915B929-0D26-4238-9554-E3F87D1ED110}" type="pres">
      <dgm:prSet presAssocID="{2D8B3EC0-0A74-4B93-B948-AF0784193ADC}" presName="node" presStyleLbl="node1" presStyleIdx="3" presStyleCnt="4" custLinFactNeighborX="930" custLinFactNeighborY="5289">
        <dgm:presLayoutVars>
          <dgm:bulletEnabled val="1"/>
        </dgm:presLayoutVars>
      </dgm:prSet>
      <dgm:spPr/>
    </dgm:pt>
  </dgm:ptLst>
  <dgm:cxnLst>
    <dgm:cxn modelId="{7C98E300-B73B-47AE-9BC0-0F63E883B54C}" type="presOf" srcId="{AD09A8CD-2C34-4783-8CB0-F5A0A40730A6}" destId="{BC29320C-60EA-4ED0-986C-343EED65390D}" srcOrd="1" destOrd="0" presId="urn:microsoft.com/office/officeart/2005/8/layout/process1"/>
    <dgm:cxn modelId="{6E3D0014-DB28-417D-91F0-2B6B3865478B}" type="presOf" srcId="{C30A9D6E-6C2F-4BD4-BA38-B4A8E3C05519}" destId="{9AD6C0C6-3AFC-46AF-8CF1-C6C7A542BB15}" srcOrd="0" destOrd="0" presId="urn:microsoft.com/office/officeart/2005/8/layout/process1"/>
    <dgm:cxn modelId="{6766322A-F440-4F90-8F4C-4C10CCEF529F}" srcId="{C30A9D6E-6C2F-4BD4-BA38-B4A8E3C05519}" destId="{77DC337C-38C9-4277-B9D2-073C9A3A6F05}" srcOrd="2" destOrd="0" parTransId="{CE11A773-EB2D-4E29-BA11-0CF5509DFDDE}" sibTransId="{AD09A8CD-2C34-4783-8CB0-F5A0A40730A6}"/>
    <dgm:cxn modelId="{A1A3B65D-6420-400C-B4D8-37AA9A8252C0}" type="presOf" srcId="{17F2EE8C-7D03-471B-A11B-91956E245D40}" destId="{D1A00CCC-38AF-4E3D-8AE2-1135DF79F819}" srcOrd="0" destOrd="0" presId="urn:microsoft.com/office/officeart/2005/8/layout/process1"/>
    <dgm:cxn modelId="{50169343-873D-4C92-8F6B-007B1A82CB7A}" type="presOf" srcId="{17F2EE8C-7D03-471B-A11B-91956E245D40}" destId="{CF340F49-C155-4090-85F8-82027C14BFB6}" srcOrd="1" destOrd="0" presId="urn:microsoft.com/office/officeart/2005/8/layout/process1"/>
    <dgm:cxn modelId="{5CB4B557-FD72-4FA1-80E5-AD9D05436F00}" srcId="{C30A9D6E-6C2F-4BD4-BA38-B4A8E3C05519}" destId="{2D8B3EC0-0A74-4B93-B948-AF0784193ADC}" srcOrd="3" destOrd="0" parTransId="{60B680DA-B9DA-438F-9E09-80F0ABA6076E}" sibTransId="{084428D2-9D98-425F-BB0E-5F7A26320D31}"/>
    <dgm:cxn modelId="{CC93EA81-675B-4272-96AD-40CBA72297F8}" type="presOf" srcId="{AD09A8CD-2C34-4783-8CB0-F5A0A40730A6}" destId="{411B5692-E315-4FAB-9C11-D781ECDB16D5}" srcOrd="0" destOrd="0" presId="urn:microsoft.com/office/officeart/2005/8/layout/process1"/>
    <dgm:cxn modelId="{83BD818C-9C12-4B5B-968B-ECE806C7C920}" type="presOf" srcId="{77DC337C-38C9-4277-B9D2-073C9A3A6F05}" destId="{344472C7-4AA6-4096-B359-465CF2A5B3E0}" srcOrd="0" destOrd="0" presId="urn:microsoft.com/office/officeart/2005/8/layout/process1"/>
    <dgm:cxn modelId="{7A626598-615A-47D5-9AB4-0C9BB2783F35}" type="presOf" srcId="{2D8B3EC0-0A74-4B93-B948-AF0784193ADC}" destId="{1915B929-0D26-4238-9554-E3F87D1ED110}" srcOrd="0" destOrd="0" presId="urn:microsoft.com/office/officeart/2005/8/layout/process1"/>
    <dgm:cxn modelId="{4CAB40AB-0C06-41EE-91EE-A6485CA4619F}" type="presOf" srcId="{1EDFBAA1-2081-4987-A957-91E99326BEBC}" destId="{5C395B5F-2C68-4FB3-B9FC-6AC3C9E0C9D7}" srcOrd="0" destOrd="0" presId="urn:microsoft.com/office/officeart/2005/8/layout/process1"/>
    <dgm:cxn modelId="{885FE5BB-F96A-4384-A858-6F35703BD6EC}" type="presOf" srcId="{B0CB84BB-76AF-4D4F-BDFE-71DB32C1790E}" destId="{A2E49C12-99B3-4ACE-90A4-2ED5FD868170}" srcOrd="0" destOrd="0" presId="urn:microsoft.com/office/officeart/2005/8/layout/process1"/>
    <dgm:cxn modelId="{56BE75CA-52BB-46BC-A1B9-38B4C8BA1B61}" srcId="{C30A9D6E-6C2F-4BD4-BA38-B4A8E3C05519}" destId="{C253B29F-6A9C-4292-BDEC-26DF1165A714}" srcOrd="1" destOrd="0" parTransId="{E3B6F2A6-A7C0-4330-AB14-6CFE58C70BF7}" sibTransId="{17F2EE8C-7D03-471B-A11B-91956E245D40}"/>
    <dgm:cxn modelId="{3B24B2DF-02C7-43B4-8151-7B7231F6B625}" srcId="{C30A9D6E-6C2F-4BD4-BA38-B4A8E3C05519}" destId="{1EDFBAA1-2081-4987-A957-91E99326BEBC}" srcOrd="0" destOrd="0" parTransId="{AF8E189F-6895-4577-83F8-2115B3ED89E6}" sibTransId="{B0CB84BB-76AF-4D4F-BDFE-71DB32C1790E}"/>
    <dgm:cxn modelId="{EF322DEB-B63A-410D-B595-6714AAF97887}" type="presOf" srcId="{B0CB84BB-76AF-4D4F-BDFE-71DB32C1790E}" destId="{1ECCFBED-FB2C-41B7-9AED-294D1D0B4445}" srcOrd="1" destOrd="0" presId="urn:microsoft.com/office/officeart/2005/8/layout/process1"/>
    <dgm:cxn modelId="{8FF6FBEB-EF54-4D53-92BD-C31916F2E830}" type="presOf" srcId="{C253B29F-6A9C-4292-BDEC-26DF1165A714}" destId="{AF089ABD-0493-4E71-B95F-B3DFB89E09C6}" srcOrd="0" destOrd="0" presId="urn:microsoft.com/office/officeart/2005/8/layout/process1"/>
    <dgm:cxn modelId="{77D1018A-AAB7-46A2-9490-2D604BA3A3A4}" type="presParOf" srcId="{9AD6C0C6-3AFC-46AF-8CF1-C6C7A542BB15}" destId="{5C395B5F-2C68-4FB3-B9FC-6AC3C9E0C9D7}" srcOrd="0" destOrd="0" presId="urn:microsoft.com/office/officeart/2005/8/layout/process1"/>
    <dgm:cxn modelId="{8C0B040B-C7E2-4530-B812-D3BBBF35F384}" type="presParOf" srcId="{9AD6C0C6-3AFC-46AF-8CF1-C6C7A542BB15}" destId="{A2E49C12-99B3-4ACE-90A4-2ED5FD868170}" srcOrd="1" destOrd="0" presId="urn:microsoft.com/office/officeart/2005/8/layout/process1"/>
    <dgm:cxn modelId="{3746ADEA-1C7B-4FB9-B6D4-B562F340BE61}" type="presParOf" srcId="{A2E49C12-99B3-4ACE-90A4-2ED5FD868170}" destId="{1ECCFBED-FB2C-41B7-9AED-294D1D0B4445}" srcOrd="0" destOrd="0" presId="urn:microsoft.com/office/officeart/2005/8/layout/process1"/>
    <dgm:cxn modelId="{56F9FA23-2DD0-4643-A645-19301EDFD2A2}" type="presParOf" srcId="{9AD6C0C6-3AFC-46AF-8CF1-C6C7A542BB15}" destId="{AF089ABD-0493-4E71-B95F-B3DFB89E09C6}" srcOrd="2" destOrd="0" presId="urn:microsoft.com/office/officeart/2005/8/layout/process1"/>
    <dgm:cxn modelId="{33A7B319-6E13-4563-95E2-C56E1EF8B35E}" type="presParOf" srcId="{9AD6C0C6-3AFC-46AF-8CF1-C6C7A542BB15}" destId="{D1A00CCC-38AF-4E3D-8AE2-1135DF79F819}" srcOrd="3" destOrd="0" presId="urn:microsoft.com/office/officeart/2005/8/layout/process1"/>
    <dgm:cxn modelId="{0AC40567-5B1D-4607-A9B1-133D78BF9580}" type="presParOf" srcId="{D1A00CCC-38AF-4E3D-8AE2-1135DF79F819}" destId="{CF340F49-C155-4090-85F8-82027C14BFB6}" srcOrd="0" destOrd="0" presId="urn:microsoft.com/office/officeart/2005/8/layout/process1"/>
    <dgm:cxn modelId="{D7F334F7-BC14-45C2-801D-2840DFA12023}" type="presParOf" srcId="{9AD6C0C6-3AFC-46AF-8CF1-C6C7A542BB15}" destId="{344472C7-4AA6-4096-B359-465CF2A5B3E0}" srcOrd="4" destOrd="0" presId="urn:microsoft.com/office/officeart/2005/8/layout/process1"/>
    <dgm:cxn modelId="{D70F75AF-EB08-4ED8-B763-4CBE4FF149A9}" type="presParOf" srcId="{9AD6C0C6-3AFC-46AF-8CF1-C6C7A542BB15}" destId="{411B5692-E315-4FAB-9C11-D781ECDB16D5}" srcOrd="5" destOrd="0" presId="urn:microsoft.com/office/officeart/2005/8/layout/process1"/>
    <dgm:cxn modelId="{180E3088-D84B-4FA9-83FC-C7D2EAFD2405}" type="presParOf" srcId="{411B5692-E315-4FAB-9C11-D781ECDB16D5}" destId="{BC29320C-60EA-4ED0-986C-343EED65390D}" srcOrd="0" destOrd="0" presId="urn:microsoft.com/office/officeart/2005/8/layout/process1"/>
    <dgm:cxn modelId="{C9CFA0EB-D658-4664-A9CD-507DB7267E40}" type="presParOf" srcId="{9AD6C0C6-3AFC-46AF-8CF1-C6C7A542BB15}" destId="{1915B929-0D26-4238-9554-E3F87D1ED110}" srcOrd="6"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96E2127-F0B5-4756-93C8-1C4F991F073A}" type="doc">
      <dgm:prSet loTypeId="urn:microsoft.com/office/officeart/2005/8/layout/hProcess9" loCatId="process" qsTypeId="urn:microsoft.com/office/officeart/2005/8/quickstyle/simple1" qsCatId="simple" csTypeId="urn:microsoft.com/office/officeart/2005/8/colors/accent0_1" csCatId="mainScheme" phldr="1"/>
      <dgm:spPr/>
    </dgm:pt>
    <dgm:pt modelId="{6C7F91D7-2482-4867-A6EE-F7B8982B6D9F}">
      <dgm:prSet phldrT="[テキスト]"/>
      <dgm:spPr/>
      <dgm:t>
        <a:bodyPr/>
        <a:lstStyle/>
        <a:p>
          <a:r>
            <a:rPr kumimoji="1" lang="ja-JP" altLang="en-US" dirty="0"/>
            <a:t>初回</a:t>
          </a:r>
          <a:endParaRPr kumimoji="1" lang="en-US" altLang="ja-JP" dirty="0"/>
        </a:p>
        <a:p>
          <a:r>
            <a:rPr kumimoji="1" lang="ja-JP" altLang="en-US" dirty="0"/>
            <a:t>面談</a:t>
          </a:r>
        </a:p>
      </dgm:t>
    </dgm:pt>
    <dgm:pt modelId="{434DE5D5-FBDF-4A9B-AC57-38B2AAD2EAB4}" type="parTrans" cxnId="{A155B7BC-3E01-4748-A178-8A0685EB4623}">
      <dgm:prSet/>
      <dgm:spPr/>
      <dgm:t>
        <a:bodyPr/>
        <a:lstStyle/>
        <a:p>
          <a:endParaRPr kumimoji="1" lang="ja-JP" altLang="en-US"/>
        </a:p>
      </dgm:t>
    </dgm:pt>
    <dgm:pt modelId="{E3FC64B5-4973-49A7-9070-7BC024D213CC}" type="sibTrans" cxnId="{A155B7BC-3E01-4748-A178-8A0685EB4623}">
      <dgm:prSet/>
      <dgm:spPr/>
      <dgm:t>
        <a:bodyPr/>
        <a:lstStyle/>
        <a:p>
          <a:endParaRPr kumimoji="1" lang="ja-JP" altLang="en-US"/>
        </a:p>
      </dgm:t>
    </dgm:pt>
    <dgm:pt modelId="{C1C55CED-99EE-45E8-8A2B-7A9D0A6DAF29}">
      <dgm:prSet phldrT="[テキスト]"/>
      <dgm:spPr/>
      <dgm:t>
        <a:bodyPr/>
        <a:lstStyle/>
        <a:p>
          <a:r>
            <a:rPr kumimoji="1" lang="ja-JP" altLang="en-US" dirty="0"/>
            <a:t>作業</a:t>
          </a:r>
          <a:endParaRPr kumimoji="1" lang="en-US" altLang="ja-JP" dirty="0"/>
        </a:p>
        <a:p>
          <a:r>
            <a:rPr kumimoji="1" lang="ja-JP" altLang="en-US" dirty="0"/>
            <a:t>場面</a:t>
          </a:r>
        </a:p>
      </dgm:t>
    </dgm:pt>
    <dgm:pt modelId="{E7D341C5-492B-4870-8196-133B5853780F}" type="parTrans" cxnId="{A53429E0-D523-48FD-99B0-C2864AB693F4}">
      <dgm:prSet/>
      <dgm:spPr/>
      <dgm:t>
        <a:bodyPr/>
        <a:lstStyle/>
        <a:p>
          <a:endParaRPr kumimoji="1" lang="ja-JP" altLang="en-US"/>
        </a:p>
      </dgm:t>
    </dgm:pt>
    <dgm:pt modelId="{E2303E96-040A-4F64-A0F1-6364E7A1C018}" type="sibTrans" cxnId="{A53429E0-D523-48FD-99B0-C2864AB693F4}">
      <dgm:prSet/>
      <dgm:spPr/>
      <dgm:t>
        <a:bodyPr/>
        <a:lstStyle/>
        <a:p>
          <a:endParaRPr kumimoji="1" lang="ja-JP" altLang="en-US"/>
        </a:p>
      </dgm:t>
    </dgm:pt>
    <dgm:pt modelId="{63ABF673-6A0C-4CAD-917C-83DBDF1B10F2}">
      <dgm:prSet phldrT="[テキスト]"/>
      <dgm:spPr/>
      <dgm:t>
        <a:bodyPr/>
        <a:lstStyle/>
        <a:p>
          <a:r>
            <a:rPr kumimoji="1" lang="ja-JP" altLang="en-US" dirty="0"/>
            <a:t>就職先</a:t>
          </a:r>
        </a:p>
      </dgm:t>
    </dgm:pt>
    <dgm:pt modelId="{2B926A3F-7E71-4012-8558-36BF8B06812E}" type="parTrans" cxnId="{AB5F8A50-FBDA-4559-8DC6-9DCF55279215}">
      <dgm:prSet/>
      <dgm:spPr/>
      <dgm:t>
        <a:bodyPr/>
        <a:lstStyle/>
        <a:p>
          <a:endParaRPr kumimoji="1" lang="ja-JP" altLang="en-US"/>
        </a:p>
      </dgm:t>
    </dgm:pt>
    <dgm:pt modelId="{252CBCAA-AF77-4D44-A1AD-A78EC6E35393}" type="sibTrans" cxnId="{AB5F8A50-FBDA-4559-8DC6-9DCF55279215}">
      <dgm:prSet/>
      <dgm:spPr/>
      <dgm:t>
        <a:bodyPr/>
        <a:lstStyle/>
        <a:p>
          <a:endParaRPr kumimoji="1" lang="ja-JP" altLang="en-US"/>
        </a:p>
      </dgm:t>
    </dgm:pt>
    <dgm:pt modelId="{5B72160B-2025-4313-B7C4-95B60B736819}">
      <dgm:prSet phldrT="[テキスト]"/>
      <dgm:spPr/>
      <dgm:t>
        <a:bodyPr/>
        <a:lstStyle/>
        <a:p>
          <a:r>
            <a:rPr kumimoji="1" lang="ja-JP" altLang="en-US" dirty="0"/>
            <a:t>職場</a:t>
          </a:r>
          <a:endParaRPr kumimoji="1" lang="en-US" altLang="ja-JP" dirty="0"/>
        </a:p>
        <a:p>
          <a:r>
            <a:rPr kumimoji="1" lang="ja-JP" altLang="en-US" dirty="0"/>
            <a:t>見学・実習</a:t>
          </a:r>
        </a:p>
      </dgm:t>
    </dgm:pt>
    <dgm:pt modelId="{0B9061A2-C4BC-49F2-ADFC-6DAC2249B19E}" type="parTrans" cxnId="{4613EC23-AEE9-4914-9587-F6F4F15F6265}">
      <dgm:prSet/>
      <dgm:spPr/>
      <dgm:t>
        <a:bodyPr/>
        <a:lstStyle/>
        <a:p>
          <a:endParaRPr kumimoji="1" lang="ja-JP" altLang="en-US"/>
        </a:p>
      </dgm:t>
    </dgm:pt>
    <dgm:pt modelId="{DAF18A90-BAB8-4B5C-B680-9F158A4BC4FB}" type="sibTrans" cxnId="{4613EC23-AEE9-4914-9587-F6F4F15F6265}">
      <dgm:prSet/>
      <dgm:spPr/>
      <dgm:t>
        <a:bodyPr/>
        <a:lstStyle/>
        <a:p>
          <a:endParaRPr kumimoji="1" lang="ja-JP" altLang="en-US"/>
        </a:p>
      </dgm:t>
    </dgm:pt>
    <dgm:pt modelId="{DB1F7221-A1A0-4E19-BEEA-444F9DA1A531}" type="pres">
      <dgm:prSet presAssocID="{996E2127-F0B5-4756-93C8-1C4F991F073A}" presName="CompostProcess" presStyleCnt="0">
        <dgm:presLayoutVars>
          <dgm:dir/>
          <dgm:resizeHandles val="exact"/>
        </dgm:presLayoutVars>
      </dgm:prSet>
      <dgm:spPr/>
    </dgm:pt>
    <dgm:pt modelId="{4ADD77A2-E4B5-4FEF-9BBB-EC0F95D796A1}" type="pres">
      <dgm:prSet presAssocID="{996E2127-F0B5-4756-93C8-1C4F991F073A}" presName="arrow" presStyleLbl="bgShp" presStyleIdx="0" presStyleCnt="1" custScaleX="88478"/>
      <dgm:spPr>
        <a:solidFill>
          <a:srgbClr val="00B0F0"/>
        </a:solidFill>
      </dgm:spPr>
    </dgm:pt>
    <dgm:pt modelId="{B319F3FC-5FEF-41CD-8CFC-C78376DFCC4F}" type="pres">
      <dgm:prSet presAssocID="{996E2127-F0B5-4756-93C8-1C4F991F073A}" presName="linearProcess" presStyleCnt="0"/>
      <dgm:spPr/>
    </dgm:pt>
    <dgm:pt modelId="{18D1608D-4165-4CCB-BF54-FE6F5735992A}" type="pres">
      <dgm:prSet presAssocID="{6C7F91D7-2482-4867-A6EE-F7B8982B6D9F}" presName="textNode" presStyleLbl="node1" presStyleIdx="0" presStyleCnt="4">
        <dgm:presLayoutVars>
          <dgm:bulletEnabled val="1"/>
        </dgm:presLayoutVars>
      </dgm:prSet>
      <dgm:spPr/>
    </dgm:pt>
    <dgm:pt modelId="{918FA265-E819-462F-86DD-4FCBD2F9D2F9}" type="pres">
      <dgm:prSet presAssocID="{E3FC64B5-4973-49A7-9070-7BC024D213CC}" presName="sibTrans" presStyleCnt="0"/>
      <dgm:spPr/>
    </dgm:pt>
    <dgm:pt modelId="{CC93EF70-1E16-47EB-BF9B-F09DB9BCFAD1}" type="pres">
      <dgm:prSet presAssocID="{C1C55CED-99EE-45E8-8A2B-7A9D0A6DAF29}" presName="textNode" presStyleLbl="node1" presStyleIdx="1" presStyleCnt="4">
        <dgm:presLayoutVars>
          <dgm:bulletEnabled val="1"/>
        </dgm:presLayoutVars>
      </dgm:prSet>
      <dgm:spPr/>
    </dgm:pt>
    <dgm:pt modelId="{FC2EDF44-9862-49BA-B717-6BD0D938879E}" type="pres">
      <dgm:prSet presAssocID="{E2303E96-040A-4F64-A0F1-6364E7A1C018}" presName="sibTrans" presStyleCnt="0"/>
      <dgm:spPr/>
    </dgm:pt>
    <dgm:pt modelId="{8DB9A6F1-30A9-4D2E-95D4-B5715319059B}" type="pres">
      <dgm:prSet presAssocID="{5B72160B-2025-4313-B7C4-95B60B736819}" presName="textNode" presStyleLbl="node1" presStyleIdx="2" presStyleCnt="4">
        <dgm:presLayoutVars>
          <dgm:bulletEnabled val="1"/>
        </dgm:presLayoutVars>
      </dgm:prSet>
      <dgm:spPr/>
    </dgm:pt>
    <dgm:pt modelId="{E5A00ECC-109A-4A20-AE6B-1683B87916D4}" type="pres">
      <dgm:prSet presAssocID="{DAF18A90-BAB8-4B5C-B680-9F158A4BC4FB}" presName="sibTrans" presStyleCnt="0"/>
      <dgm:spPr/>
    </dgm:pt>
    <dgm:pt modelId="{CE49AC7D-28CA-415E-A95A-20D8A8D2EB30}" type="pres">
      <dgm:prSet presAssocID="{63ABF673-6A0C-4CAD-917C-83DBDF1B10F2}" presName="textNode" presStyleLbl="node1" presStyleIdx="3" presStyleCnt="4">
        <dgm:presLayoutVars>
          <dgm:bulletEnabled val="1"/>
        </dgm:presLayoutVars>
      </dgm:prSet>
      <dgm:spPr/>
    </dgm:pt>
  </dgm:ptLst>
  <dgm:cxnLst>
    <dgm:cxn modelId="{4613EC23-AEE9-4914-9587-F6F4F15F6265}" srcId="{996E2127-F0B5-4756-93C8-1C4F991F073A}" destId="{5B72160B-2025-4313-B7C4-95B60B736819}" srcOrd="2" destOrd="0" parTransId="{0B9061A2-C4BC-49F2-ADFC-6DAC2249B19E}" sibTransId="{DAF18A90-BAB8-4B5C-B680-9F158A4BC4FB}"/>
    <dgm:cxn modelId="{38ADC343-532D-4344-BB5E-C8183C5E9BE2}" type="presOf" srcId="{996E2127-F0B5-4756-93C8-1C4F991F073A}" destId="{DB1F7221-A1A0-4E19-BEEA-444F9DA1A531}" srcOrd="0" destOrd="0" presId="urn:microsoft.com/office/officeart/2005/8/layout/hProcess9"/>
    <dgm:cxn modelId="{38AAC949-8F6F-4BB7-B843-586BF9D38D69}" type="presOf" srcId="{C1C55CED-99EE-45E8-8A2B-7A9D0A6DAF29}" destId="{CC93EF70-1E16-47EB-BF9B-F09DB9BCFAD1}" srcOrd="0" destOrd="0" presId="urn:microsoft.com/office/officeart/2005/8/layout/hProcess9"/>
    <dgm:cxn modelId="{D201746B-3241-444B-9A26-10CC93352E60}" type="presOf" srcId="{6C7F91D7-2482-4867-A6EE-F7B8982B6D9F}" destId="{18D1608D-4165-4CCB-BF54-FE6F5735992A}" srcOrd="0" destOrd="0" presId="urn:microsoft.com/office/officeart/2005/8/layout/hProcess9"/>
    <dgm:cxn modelId="{AB5F8A50-FBDA-4559-8DC6-9DCF55279215}" srcId="{996E2127-F0B5-4756-93C8-1C4F991F073A}" destId="{63ABF673-6A0C-4CAD-917C-83DBDF1B10F2}" srcOrd="3" destOrd="0" parTransId="{2B926A3F-7E71-4012-8558-36BF8B06812E}" sibTransId="{252CBCAA-AF77-4D44-A1AD-A78EC6E35393}"/>
    <dgm:cxn modelId="{34D4F676-0DFA-4DAB-A447-274E5CC38517}" type="presOf" srcId="{63ABF673-6A0C-4CAD-917C-83DBDF1B10F2}" destId="{CE49AC7D-28CA-415E-A95A-20D8A8D2EB30}" srcOrd="0" destOrd="0" presId="urn:microsoft.com/office/officeart/2005/8/layout/hProcess9"/>
    <dgm:cxn modelId="{32AFD099-D176-46A0-9C82-0A3D62949453}" type="presOf" srcId="{5B72160B-2025-4313-B7C4-95B60B736819}" destId="{8DB9A6F1-30A9-4D2E-95D4-B5715319059B}" srcOrd="0" destOrd="0" presId="urn:microsoft.com/office/officeart/2005/8/layout/hProcess9"/>
    <dgm:cxn modelId="{A155B7BC-3E01-4748-A178-8A0685EB4623}" srcId="{996E2127-F0B5-4756-93C8-1C4F991F073A}" destId="{6C7F91D7-2482-4867-A6EE-F7B8982B6D9F}" srcOrd="0" destOrd="0" parTransId="{434DE5D5-FBDF-4A9B-AC57-38B2AAD2EAB4}" sibTransId="{E3FC64B5-4973-49A7-9070-7BC024D213CC}"/>
    <dgm:cxn modelId="{A53429E0-D523-48FD-99B0-C2864AB693F4}" srcId="{996E2127-F0B5-4756-93C8-1C4F991F073A}" destId="{C1C55CED-99EE-45E8-8A2B-7A9D0A6DAF29}" srcOrd="1" destOrd="0" parTransId="{E7D341C5-492B-4870-8196-133B5853780F}" sibTransId="{E2303E96-040A-4F64-A0F1-6364E7A1C018}"/>
    <dgm:cxn modelId="{E5E456F9-0254-45C0-B0C5-9E000EF75AE3}" type="presParOf" srcId="{DB1F7221-A1A0-4E19-BEEA-444F9DA1A531}" destId="{4ADD77A2-E4B5-4FEF-9BBB-EC0F95D796A1}" srcOrd="0" destOrd="0" presId="urn:microsoft.com/office/officeart/2005/8/layout/hProcess9"/>
    <dgm:cxn modelId="{D0C93870-96E5-4AFC-8758-617D3BB81A9B}" type="presParOf" srcId="{DB1F7221-A1A0-4E19-BEEA-444F9DA1A531}" destId="{B319F3FC-5FEF-41CD-8CFC-C78376DFCC4F}" srcOrd="1" destOrd="0" presId="urn:microsoft.com/office/officeart/2005/8/layout/hProcess9"/>
    <dgm:cxn modelId="{1A171CF3-6B63-4C4B-BDEC-6771D56AF0FF}" type="presParOf" srcId="{B319F3FC-5FEF-41CD-8CFC-C78376DFCC4F}" destId="{18D1608D-4165-4CCB-BF54-FE6F5735992A}" srcOrd="0" destOrd="0" presId="urn:microsoft.com/office/officeart/2005/8/layout/hProcess9"/>
    <dgm:cxn modelId="{3D781164-E41B-436D-81EB-611338BC1C42}" type="presParOf" srcId="{B319F3FC-5FEF-41CD-8CFC-C78376DFCC4F}" destId="{918FA265-E819-462F-86DD-4FCBD2F9D2F9}" srcOrd="1" destOrd="0" presId="urn:microsoft.com/office/officeart/2005/8/layout/hProcess9"/>
    <dgm:cxn modelId="{94256BEB-96FB-4EAC-A5D2-FFBCDEDD23DA}" type="presParOf" srcId="{B319F3FC-5FEF-41CD-8CFC-C78376DFCC4F}" destId="{CC93EF70-1E16-47EB-BF9B-F09DB9BCFAD1}" srcOrd="2" destOrd="0" presId="urn:microsoft.com/office/officeart/2005/8/layout/hProcess9"/>
    <dgm:cxn modelId="{2058249C-E11A-4E5A-981C-769FCED46AB9}" type="presParOf" srcId="{B319F3FC-5FEF-41CD-8CFC-C78376DFCC4F}" destId="{FC2EDF44-9862-49BA-B717-6BD0D938879E}" srcOrd="3" destOrd="0" presId="urn:microsoft.com/office/officeart/2005/8/layout/hProcess9"/>
    <dgm:cxn modelId="{877E5082-5835-43A8-B5D8-690C276B955B}" type="presParOf" srcId="{B319F3FC-5FEF-41CD-8CFC-C78376DFCC4F}" destId="{8DB9A6F1-30A9-4D2E-95D4-B5715319059B}" srcOrd="4" destOrd="0" presId="urn:microsoft.com/office/officeart/2005/8/layout/hProcess9"/>
    <dgm:cxn modelId="{5CB1C500-8C87-43A0-87E9-B00139FE0377}" type="presParOf" srcId="{B319F3FC-5FEF-41CD-8CFC-C78376DFCC4F}" destId="{E5A00ECC-109A-4A20-AE6B-1683B87916D4}" srcOrd="5" destOrd="0" presId="urn:microsoft.com/office/officeart/2005/8/layout/hProcess9"/>
    <dgm:cxn modelId="{A364F712-C6AB-4058-9400-8120CED47B1F}" type="presParOf" srcId="{B319F3FC-5FEF-41CD-8CFC-C78376DFCC4F}" destId="{CE49AC7D-28CA-415E-A95A-20D8A8D2EB30}"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DB6F5-4165-41C5-9810-A66550E1A173}">
      <dsp:nvSpPr>
        <dsp:cNvPr id="0" name=""/>
        <dsp:cNvSpPr/>
      </dsp:nvSpPr>
      <dsp:spPr>
        <a:xfrm>
          <a:off x="1797939" y="0"/>
          <a:ext cx="1198626" cy="1519343"/>
        </a:xfrm>
        <a:prstGeom prst="trapezoid">
          <a:avLst>
            <a:gd name="adj" fmla="val 5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b" anchorCtr="0">
          <a:noAutofit/>
        </a:bodyPr>
        <a:lstStyle/>
        <a:p>
          <a:pPr marL="0" lvl="0" indent="0" algn="ctr" defTabSz="800100">
            <a:lnSpc>
              <a:spcPct val="90000"/>
            </a:lnSpc>
            <a:spcBef>
              <a:spcPct val="0"/>
            </a:spcBef>
            <a:spcAft>
              <a:spcPct val="35000"/>
            </a:spcAft>
            <a:buNone/>
          </a:pPr>
          <a:r>
            <a:rPr kumimoji="1" lang="ja-JP" altLang="en-US" sz="1800" b="1" kern="1200" dirty="0"/>
            <a:t>職務の遂行</a:t>
          </a:r>
        </a:p>
      </dsp:txBody>
      <dsp:txXfrm>
        <a:off x="1797939" y="0"/>
        <a:ext cx="1198626" cy="1519343"/>
      </dsp:txXfrm>
    </dsp:sp>
    <dsp:sp modelId="{C0BE8A6A-7830-43A3-8763-C6ECD1F34EE7}">
      <dsp:nvSpPr>
        <dsp:cNvPr id="0" name=""/>
        <dsp:cNvSpPr/>
      </dsp:nvSpPr>
      <dsp:spPr>
        <a:xfrm>
          <a:off x="1198626" y="1519343"/>
          <a:ext cx="2397252" cy="1519343"/>
        </a:xfrm>
        <a:prstGeom prst="trapezoid">
          <a:avLst>
            <a:gd name="adj" fmla="val 39446"/>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b" anchorCtr="0">
          <a:noAutofit/>
        </a:bodyPr>
        <a:lstStyle/>
        <a:p>
          <a:pPr marL="0" lvl="0" indent="0" algn="ctr" defTabSz="889000">
            <a:lnSpc>
              <a:spcPct val="90000"/>
            </a:lnSpc>
            <a:spcBef>
              <a:spcPct val="0"/>
            </a:spcBef>
            <a:spcAft>
              <a:spcPct val="35000"/>
            </a:spcAft>
            <a:buNone/>
          </a:pPr>
          <a:r>
            <a:rPr kumimoji="1" lang="ja-JP" altLang="en-US" sz="2000" b="1" kern="1200" dirty="0"/>
            <a:t>職業生活の遂行</a:t>
          </a:r>
          <a:endParaRPr kumimoji="1" lang="en-US" altLang="ja-JP" sz="2000" b="1" kern="1200" dirty="0"/>
        </a:p>
        <a:p>
          <a:pPr marL="0" lvl="0" indent="0" algn="ctr" defTabSz="889000">
            <a:lnSpc>
              <a:spcPct val="10000"/>
            </a:lnSpc>
            <a:spcBef>
              <a:spcPct val="0"/>
            </a:spcBef>
            <a:spcAft>
              <a:spcPct val="35000"/>
            </a:spcAft>
            <a:buNone/>
          </a:pPr>
          <a:endParaRPr kumimoji="1" lang="ja-JP" altLang="en-US" sz="300" b="1" kern="1200" dirty="0"/>
        </a:p>
      </dsp:txBody>
      <dsp:txXfrm>
        <a:off x="1618145" y="1519343"/>
        <a:ext cx="1558213" cy="1519343"/>
      </dsp:txXfrm>
    </dsp:sp>
    <dsp:sp modelId="{B037F97B-A6C8-4297-A782-349F1C95F11A}">
      <dsp:nvSpPr>
        <dsp:cNvPr id="0" name=""/>
        <dsp:cNvSpPr/>
      </dsp:nvSpPr>
      <dsp:spPr>
        <a:xfrm>
          <a:off x="599312" y="3038686"/>
          <a:ext cx="3595878" cy="1519343"/>
        </a:xfrm>
        <a:prstGeom prst="trapezoid">
          <a:avLst>
            <a:gd name="adj" fmla="val 39446"/>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kumimoji="1" lang="ja-JP" altLang="en-US" sz="2000" b="1" kern="1200" dirty="0"/>
            <a:t>日常生活の遂行</a:t>
          </a:r>
        </a:p>
      </dsp:txBody>
      <dsp:txXfrm>
        <a:off x="1228591" y="3038686"/>
        <a:ext cx="2337320" cy="1519343"/>
      </dsp:txXfrm>
    </dsp:sp>
    <dsp:sp modelId="{23D3E81D-1444-4BEF-A6DA-34B0C07AD183}">
      <dsp:nvSpPr>
        <dsp:cNvPr id="0" name=""/>
        <dsp:cNvSpPr/>
      </dsp:nvSpPr>
      <dsp:spPr>
        <a:xfrm>
          <a:off x="0" y="4558029"/>
          <a:ext cx="4794504" cy="1519343"/>
        </a:xfrm>
        <a:prstGeom prst="trapezoid">
          <a:avLst>
            <a:gd name="adj" fmla="val 39446"/>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kumimoji="1" lang="ja-JP" altLang="en-US" sz="2000" b="1" kern="1200" dirty="0"/>
            <a:t>疾病・障害の管理</a:t>
          </a:r>
        </a:p>
      </dsp:txBody>
      <dsp:txXfrm>
        <a:off x="839038" y="4558029"/>
        <a:ext cx="3116427" cy="15193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D77A2-E4B5-4FEF-9BBB-EC0F95D796A1}">
      <dsp:nvSpPr>
        <dsp:cNvPr id="0" name=""/>
        <dsp:cNvSpPr/>
      </dsp:nvSpPr>
      <dsp:spPr>
        <a:xfrm>
          <a:off x="1080133" y="0"/>
          <a:ext cx="6552700" cy="4729163"/>
        </a:xfrm>
        <a:prstGeom prst="rightArrow">
          <a:avLst/>
        </a:prstGeom>
        <a:solidFill>
          <a:srgbClr val="00B0F0"/>
        </a:solidFill>
        <a:ln>
          <a:noFill/>
        </a:ln>
        <a:effectLst/>
      </dsp:spPr>
      <dsp:style>
        <a:lnRef idx="0">
          <a:scrgbClr r="0" g="0" b="0"/>
        </a:lnRef>
        <a:fillRef idx="1">
          <a:scrgbClr r="0" g="0" b="0"/>
        </a:fillRef>
        <a:effectRef idx="0">
          <a:scrgbClr r="0" g="0" b="0"/>
        </a:effectRef>
        <a:fontRef idx="minor"/>
      </dsp:style>
    </dsp:sp>
    <dsp:sp modelId="{18D1608D-4165-4CCB-BF54-FE6F5735992A}">
      <dsp:nvSpPr>
        <dsp:cNvPr id="0" name=""/>
        <dsp:cNvSpPr/>
      </dsp:nvSpPr>
      <dsp:spPr>
        <a:xfrm>
          <a:off x="0" y="1401023"/>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kern="1200" dirty="0"/>
            <a:t>初回</a:t>
          </a:r>
          <a:endParaRPr kumimoji="1" lang="en-US" altLang="ja-JP" sz="2900" kern="1200" dirty="0"/>
        </a:p>
        <a:p>
          <a:pPr marL="0" lvl="0" indent="0" algn="ctr" defTabSz="1289050">
            <a:lnSpc>
              <a:spcPct val="90000"/>
            </a:lnSpc>
            <a:spcBef>
              <a:spcPct val="0"/>
            </a:spcBef>
            <a:spcAft>
              <a:spcPct val="35000"/>
            </a:spcAft>
            <a:buNone/>
          </a:pPr>
          <a:r>
            <a:rPr kumimoji="1" lang="ja-JP" altLang="en-US" sz="2900" kern="1200" dirty="0"/>
            <a:t>面談</a:t>
          </a:r>
        </a:p>
      </dsp:txBody>
      <dsp:txXfrm>
        <a:off x="92343" y="1493366"/>
        <a:ext cx="1765308" cy="1706979"/>
      </dsp:txXfrm>
    </dsp:sp>
    <dsp:sp modelId="{CC93EF70-1E16-47EB-BF9B-F09DB9BCFAD1}">
      <dsp:nvSpPr>
        <dsp:cNvPr id="0" name=""/>
        <dsp:cNvSpPr/>
      </dsp:nvSpPr>
      <dsp:spPr>
        <a:xfrm>
          <a:off x="2255033"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kern="1200" dirty="0"/>
            <a:t>作業</a:t>
          </a:r>
          <a:endParaRPr kumimoji="1" lang="en-US" altLang="ja-JP" sz="2900" kern="1200" dirty="0"/>
        </a:p>
        <a:p>
          <a:pPr marL="0" lvl="0" indent="0" algn="ctr" defTabSz="1289050">
            <a:lnSpc>
              <a:spcPct val="90000"/>
            </a:lnSpc>
            <a:spcBef>
              <a:spcPct val="0"/>
            </a:spcBef>
            <a:spcAft>
              <a:spcPct val="35000"/>
            </a:spcAft>
            <a:buNone/>
          </a:pPr>
          <a:r>
            <a:rPr kumimoji="1" lang="ja-JP" altLang="en-US" sz="2900" kern="1200" dirty="0"/>
            <a:t>場面</a:t>
          </a:r>
        </a:p>
      </dsp:txBody>
      <dsp:txXfrm>
        <a:off x="2347376" y="1511091"/>
        <a:ext cx="1765308" cy="1706979"/>
      </dsp:txXfrm>
    </dsp:sp>
    <dsp:sp modelId="{8DB9A6F1-30A9-4D2E-95D4-B5715319059B}">
      <dsp:nvSpPr>
        <dsp:cNvPr id="0" name=""/>
        <dsp:cNvSpPr/>
      </dsp:nvSpPr>
      <dsp:spPr>
        <a:xfrm>
          <a:off x="4507939"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kern="1200" dirty="0"/>
            <a:t>職場</a:t>
          </a:r>
          <a:endParaRPr kumimoji="1" lang="en-US" altLang="ja-JP" sz="2900" kern="1200" dirty="0"/>
        </a:p>
        <a:p>
          <a:pPr marL="0" lvl="0" indent="0" algn="ctr" defTabSz="1289050">
            <a:lnSpc>
              <a:spcPct val="90000"/>
            </a:lnSpc>
            <a:spcBef>
              <a:spcPct val="0"/>
            </a:spcBef>
            <a:spcAft>
              <a:spcPct val="35000"/>
            </a:spcAft>
            <a:buNone/>
          </a:pPr>
          <a:r>
            <a:rPr kumimoji="1" lang="ja-JP" altLang="en-US" sz="2900" kern="1200" dirty="0"/>
            <a:t>見学・実習</a:t>
          </a:r>
        </a:p>
      </dsp:txBody>
      <dsp:txXfrm>
        <a:off x="4600282" y="1511091"/>
        <a:ext cx="1765308" cy="1706979"/>
      </dsp:txXfrm>
    </dsp:sp>
    <dsp:sp modelId="{CE49AC7D-28CA-415E-A95A-20D8A8D2EB30}">
      <dsp:nvSpPr>
        <dsp:cNvPr id="0" name=""/>
        <dsp:cNvSpPr/>
      </dsp:nvSpPr>
      <dsp:spPr>
        <a:xfrm>
          <a:off x="6760846"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kern="1200" dirty="0"/>
            <a:t>就職先</a:t>
          </a:r>
        </a:p>
      </dsp:txBody>
      <dsp:txXfrm>
        <a:off x="6853189" y="1511091"/>
        <a:ext cx="1765308" cy="17069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8F3DA7-E999-4084-A1F6-6BD5B75E370B}">
      <dsp:nvSpPr>
        <dsp:cNvPr id="0" name=""/>
        <dsp:cNvSpPr/>
      </dsp:nvSpPr>
      <dsp:spPr>
        <a:xfrm>
          <a:off x="948134" y="45177"/>
          <a:ext cx="2168524" cy="2168524"/>
        </a:xfrm>
        <a:prstGeom prst="ellipse">
          <a:avLst/>
        </a:prstGeom>
        <a:solidFill>
          <a:schemeClr val="accent4">
            <a:alpha val="5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a:lnSpc>
              <a:spcPct val="100000"/>
            </a:lnSpc>
            <a:spcBef>
              <a:spcPct val="0"/>
            </a:spcBef>
            <a:spcAft>
              <a:spcPct val="35000"/>
            </a:spcAft>
            <a:buNone/>
          </a:pPr>
          <a:r>
            <a:rPr kumimoji="1" lang="ja-JP" altLang="en-US" sz="3200" kern="1200" dirty="0"/>
            <a:t>仕事</a:t>
          </a:r>
        </a:p>
      </dsp:txBody>
      <dsp:txXfrm>
        <a:off x="1237270" y="424669"/>
        <a:ext cx="1590251" cy="975836"/>
      </dsp:txXfrm>
    </dsp:sp>
    <dsp:sp modelId="{E09FD661-8D5B-4D45-93E0-C81446223346}">
      <dsp:nvSpPr>
        <dsp:cNvPr id="0" name=""/>
        <dsp:cNvSpPr/>
      </dsp:nvSpPr>
      <dsp:spPr>
        <a:xfrm>
          <a:off x="1730610" y="1400505"/>
          <a:ext cx="2168524" cy="2168524"/>
        </a:xfrm>
        <a:prstGeom prst="ellipse">
          <a:avLst/>
        </a:prstGeom>
        <a:solidFill>
          <a:schemeClr val="accent4">
            <a:alpha val="50000"/>
            <a:hueOff val="-2232385"/>
            <a:satOff val="13449"/>
            <a:lumOff val="1078"/>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b" anchorCtr="0">
          <a:noAutofit/>
        </a:bodyPr>
        <a:lstStyle/>
        <a:p>
          <a:pPr marL="0" lvl="0" indent="0" algn="ctr" defTabSz="1422400">
            <a:lnSpc>
              <a:spcPct val="20000"/>
            </a:lnSpc>
            <a:spcBef>
              <a:spcPct val="0"/>
            </a:spcBef>
            <a:spcAft>
              <a:spcPct val="35000"/>
            </a:spcAft>
            <a:buNone/>
          </a:pPr>
          <a:r>
            <a:rPr kumimoji="1" lang="ja-JP" altLang="en-US" sz="3200" kern="1200" dirty="0"/>
            <a:t>人的</a:t>
          </a:r>
          <a:endParaRPr kumimoji="1" lang="en-US" altLang="ja-JP" sz="3200" kern="1200" dirty="0"/>
        </a:p>
        <a:p>
          <a:pPr marL="0" lvl="0" indent="0" algn="ctr" defTabSz="1422400">
            <a:lnSpc>
              <a:spcPct val="20000"/>
            </a:lnSpc>
            <a:spcBef>
              <a:spcPct val="0"/>
            </a:spcBef>
            <a:spcAft>
              <a:spcPct val="35000"/>
            </a:spcAft>
            <a:buNone/>
          </a:pPr>
          <a:r>
            <a:rPr kumimoji="1" lang="ja-JP" altLang="en-US" sz="3200" kern="1200" dirty="0"/>
            <a:t>環境</a:t>
          </a:r>
        </a:p>
      </dsp:txBody>
      <dsp:txXfrm>
        <a:off x="2393817" y="1960707"/>
        <a:ext cx="1301114" cy="1192688"/>
      </dsp:txXfrm>
    </dsp:sp>
    <dsp:sp modelId="{D0BF6661-6820-46C7-8BCA-87723F4E3C3F}">
      <dsp:nvSpPr>
        <dsp:cNvPr id="0" name=""/>
        <dsp:cNvSpPr/>
      </dsp:nvSpPr>
      <dsp:spPr>
        <a:xfrm>
          <a:off x="165658" y="1400505"/>
          <a:ext cx="2168524" cy="2168524"/>
        </a:xfrm>
        <a:prstGeom prst="ellipse">
          <a:avLst/>
        </a:prstGeom>
        <a:solidFill>
          <a:schemeClr val="accent4">
            <a:alpha val="50000"/>
            <a:hueOff val="-4464770"/>
            <a:satOff val="26899"/>
            <a:lumOff val="2156"/>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b" anchorCtr="0">
          <a:noAutofit/>
        </a:bodyPr>
        <a:lstStyle/>
        <a:p>
          <a:pPr marL="0" lvl="0" indent="0" algn="ctr" defTabSz="1422400">
            <a:lnSpc>
              <a:spcPct val="20000"/>
            </a:lnSpc>
            <a:spcBef>
              <a:spcPct val="0"/>
            </a:spcBef>
            <a:spcAft>
              <a:spcPct val="35000"/>
            </a:spcAft>
            <a:buNone/>
          </a:pPr>
          <a:r>
            <a:rPr kumimoji="1" lang="ja-JP" altLang="en-US" sz="3200" kern="1200" dirty="0"/>
            <a:t>物的</a:t>
          </a:r>
          <a:endParaRPr kumimoji="1" lang="en-US" altLang="ja-JP" sz="3200" kern="1200" dirty="0"/>
        </a:p>
        <a:p>
          <a:pPr marL="0" lvl="0" indent="0" algn="ctr" defTabSz="1422400">
            <a:lnSpc>
              <a:spcPct val="20000"/>
            </a:lnSpc>
            <a:spcBef>
              <a:spcPct val="0"/>
            </a:spcBef>
            <a:spcAft>
              <a:spcPct val="35000"/>
            </a:spcAft>
            <a:buNone/>
          </a:pPr>
          <a:r>
            <a:rPr kumimoji="1" lang="ja-JP" altLang="en-US" sz="3200" kern="1200" dirty="0"/>
            <a:t>環境</a:t>
          </a:r>
        </a:p>
      </dsp:txBody>
      <dsp:txXfrm>
        <a:off x="369860" y="1960707"/>
        <a:ext cx="1301114" cy="11926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89793-C33D-46A3-8ADC-E7FEC4C81650}">
      <dsp:nvSpPr>
        <dsp:cNvPr id="0" name=""/>
        <dsp:cNvSpPr/>
      </dsp:nvSpPr>
      <dsp:spPr>
        <a:xfrm>
          <a:off x="614946" y="0"/>
          <a:ext cx="6969393" cy="4064000"/>
        </a:xfrm>
        <a:prstGeom prst="rightArrow">
          <a:avLst/>
        </a:prstGeom>
        <a:solidFill>
          <a:srgbClr val="0070C0"/>
        </a:solidFill>
        <a:ln>
          <a:noFill/>
        </a:ln>
        <a:effectLst/>
      </dsp:spPr>
      <dsp:style>
        <a:lnRef idx="0">
          <a:scrgbClr r="0" g="0" b="0"/>
        </a:lnRef>
        <a:fillRef idx="1">
          <a:scrgbClr r="0" g="0" b="0"/>
        </a:fillRef>
        <a:effectRef idx="0">
          <a:scrgbClr r="0" g="0" b="0"/>
        </a:effectRef>
        <a:fontRef idx="minor"/>
      </dsp:style>
    </dsp:sp>
    <dsp:sp modelId="{0A61BAA4-BC0C-4029-AD7A-63D251953DE9}">
      <dsp:nvSpPr>
        <dsp:cNvPr id="0" name=""/>
        <dsp:cNvSpPr/>
      </dsp:nvSpPr>
      <dsp:spPr>
        <a:xfrm>
          <a:off x="1936" y="1219199"/>
          <a:ext cx="1874397" cy="1625600"/>
        </a:xfrm>
        <a:prstGeom prst="roundRect">
          <a:avLst/>
        </a:prstGeom>
        <a:solidFill>
          <a:srgbClr val="FF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chemeClr val="tx1"/>
              </a:solidFill>
              <a:latin typeface="HG丸ｺﾞｼｯｸM-PRO" panose="020F0600000000000000" pitchFamily="50" charset="-128"/>
              <a:ea typeface="HG丸ｺﾞｼｯｸM-PRO" panose="020F0600000000000000" pitchFamily="50" charset="-128"/>
            </a:rPr>
            <a:t>作業</a:t>
          </a:r>
          <a:r>
            <a:rPr kumimoji="1" lang="en-US" altLang="ja-JP" sz="2400" kern="12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2400" kern="1200" dirty="0">
              <a:solidFill>
                <a:schemeClr val="tx1"/>
              </a:solidFill>
              <a:latin typeface="HG丸ｺﾞｼｯｸM-PRO" panose="020F0600000000000000" pitchFamily="50" charset="-128"/>
              <a:ea typeface="HG丸ｺﾞｼｯｸM-PRO" panose="020F0600000000000000" pitchFamily="50" charset="-128"/>
            </a:rPr>
            <a:t>ケ月</a:t>
          </a:r>
        </a:p>
      </dsp:txBody>
      <dsp:txXfrm>
        <a:off x="81291" y="1298554"/>
        <a:ext cx="1715687" cy="1466890"/>
      </dsp:txXfrm>
    </dsp:sp>
    <dsp:sp modelId="{7778D524-DD40-4099-8653-608AA8C0BBCB}">
      <dsp:nvSpPr>
        <dsp:cNvPr id="0" name=""/>
        <dsp:cNvSpPr/>
      </dsp:nvSpPr>
      <dsp:spPr>
        <a:xfrm>
          <a:off x="2108941" y="1219199"/>
          <a:ext cx="1874397" cy="1625600"/>
        </a:xfrm>
        <a:prstGeom prst="roundRect">
          <a:avLst/>
        </a:prstGeom>
        <a:solidFill>
          <a:srgbClr val="FF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kumimoji="1" lang="en-US" altLang="ja-JP" sz="4000" kern="1200" dirty="0">
              <a:solidFill>
                <a:schemeClr val="tx1"/>
              </a:solidFill>
              <a:latin typeface="HG丸ｺﾞｼｯｸM-PRO" panose="020F0600000000000000" pitchFamily="50" charset="-128"/>
              <a:ea typeface="HG丸ｺﾞｼｯｸM-PRO" panose="020F0600000000000000" pitchFamily="50" charset="-128"/>
            </a:rPr>
            <a:t>3</a:t>
          </a:r>
          <a:r>
            <a:rPr kumimoji="1" lang="ja-JP" altLang="en-US" sz="4000" kern="1200" dirty="0">
              <a:solidFill>
                <a:schemeClr val="tx1"/>
              </a:solidFill>
              <a:latin typeface="HG丸ｺﾞｼｯｸM-PRO" panose="020F0600000000000000" pitchFamily="50" charset="-128"/>
              <a:ea typeface="HG丸ｺﾞｼｯｸM-PRO" panose="020F0600000000000000" pitchFamily="50" charset="-128"/>
            </a:rPr>
            <a:t>か月</a:t>
          </a:r>
        </a:p>
      </dsp:txBody>
      <dsp:txXfrm>
        <a:off x="2188296" y="1298554"/>
        <a:ext cx="1715687" cy="1466890"/>
      </dsp:txXfrm>
    </dsp:sp>
    <dsp:sp modelId="{41C84E48-1F81-4FD6-B4AB-2B3EE45C5E00}">
      <dsp:nvSpPr>
        <dsp:cNvPr id="0" name=""/>
        <dsp:cNvSpPr/>
      </dsp:nvSpPr>
      <dsp:spPr>
        <a:xfrm>
          <a:off x="4202296" y="1219199"/>
          <a:ext cx="1874397" cy="1625600"/>
        </a:xfrm>
        <a:prstGeom prst="roundRect">
          <a:avLst/>
        </a:prstGeom>
        <a:solidFill>
          <a:srgbClr val="FF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kumimoji="1" lang="en-US" altLang="ja-JP" sz="4000" kern="1200"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sz="4000" kern="1200" dirty="0">
              <a:solidFill>
                <a:schemeClr val="tx1"/>
              </a:solidFill>
              <a:latin typeface="HG丸ｺﾞｼｯｸM-PRO" panose="020F0600000000000000" pitchFamily="50" charset="-128"/>
              <a:ea typeface="HG丸ｺﾞｼｯｸM-PRO" panose="020F0600000000000000" pitchFamily="50" charset="-128"/>
            </a:rPr>
            <a:t>か月</a:t>
          </a:r>
        </a:p>
      </dsp:txBody>
      <dsp:txXfrm>
        <a:off x="4281651" y="1298554"/>
        <a:ext cx="1715687" cy="1466890"/>
      </dsp:txXfrm>
    </dsp:sp>
    <dsp:sp modelId="{C7023E81-2607-45D0-91A1-BA72E4973952}">
      <dsp:nvSpPr>
        <dsp:cNvPr id="0" name=""/>
        <dsp:cNvSpPr/>
      </dsp:nvSpPr>
      <dsp:spPr>
        <a:xfrm>
          <a:off x="6324888" y="1219199"/>
          <a:ext cx="1874397" cy="1625600"/>
        </a:xfrm>
        <a:prstGeom prst="roundRect">
          <a:avLst/>
        </a:prstGeom>
        <a:solidFill>
          <a:srgbClr val="FF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kumimoji="1" lang="en-US" altLang="ja-JP" sz="3600" kern="12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3600" kern="12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3600" kern="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3600" kern="1200" dirty="0">
            <a:solidFill>
              <a:schemeClr val="tx1"/>
            </a:solidFill>
            <a:latin typeface="HG丸ｺﾞｼｯｸM-PRO" panose="020F0600000000000000" pitchFamily="50" charset="-128"/>
            <a:ea typeface="HG丸ｺﾞｼｯｸM-PRO" panose="020F0600000000000000" pitchFamily="50" charset="-128"/>
          </a:endParaRPr>
        </a:p>
      </dsp:txBody>
      <dsp:txXfrm>
        <a:off x="6404243" y="1298554"/>
        <a:ext cx="1715687" cy="14668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FCC5D-209D-4BD3-B41C-22C853D6E8A5}">
      <dsp:nvSpPr>
        <dsp:cNvPr id="0" name=""/>
        <dsp:cNvSpPr/>
      </dsp:nvSpPr>
      <dsp:spPr>
        <a:xfrm>
          <a:off x="3923" y="708389"/>
          <a:ext cx="1715507" cy="1463541"/>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solidFill>
                <a:schemeClr val="tx1"/>
              </a:solidFill>
            </a:rPr>
            <a:t>演習説明</a:t>
          </a:r>
          <a:r>
            <a:rPr kumimoji="1" lang="en-US" altLang="ja-JP" sz="1800" kern="1200" dirty="0">
              <a:solidFill>
                <a:schemeClr val="tx1"/>
              </a:solidFill>
            </a:rPr>
            <a:t>(5)</a:t>
          </a:r>
          <a:endParaRPr kumimoji="1" lang="ja-JP" altLang="en-US" sz="1800" kern="1200" dirty="0">
            <a:solidFill>
              <a:schemeClr val="tx1"/>
            </a:solidFill>
          </a:endParaRPr>
        </a:p>
      </dsp:txBody>
      <dsp:txXfrm>
        <a:off x="46789" y="751255"/>
        <a:ext cx="1629775" cy="1377809"/>
      </dsp:txXfrm>
    </dsp:sp>
    <dsp:sp modelId="{FE4C9776-69AA-4BA6-B7A8-B32E0D2C4D8D}">
      <dsp:nvSpPr>
        <dsp:cNvPr id="0" name=""/>
        <dsp:cNvSpPr/>
      </dsp:nvSpPr>
      <dsp:spPr>
        <a:xfrm>
          <a:off x="1890981" y="1227437"/>
          <a:ext cx="363687" cy="425445"/>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a:off x="1890981" y="1312526"/>
        <a:ext cx="254581" cy="255267"/>
      </dsp:txXfrm>
    </dsp:sp>
    <dsp:sp modelId="{C875F9EA-5BA1-408C-895C-44D819CF4A20}">
      <dsp:nvSpPr>
        <dsp:cNvPr id="0" name=""/>
        <dsp:cNvSpPr/>
      </dsp:nvSpPr>
      <dsp:spPr>
        <a:xfrm>
          <a:off x="2405633" y="708389"/>
          <a:ext cx="1715507" cy="1463541"/>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solidFill>
                <a:schemeClr val="tx1"/>
              </a:solidFill>
            </a:rPr>
            <a:t>動画</a:t>
          </a:r>
          <a:r>
            <a:rPr kumimoji="1" lang="en-US" altLang="ja-JP" sz="1800" kern="1200" dirty="0">
              <a:solidFill>
                <a:schemeClr val="tx1"/>
              </a:solidFill>
            </a:rPr>
            <a:t>(3)</a:t>
          </a:r>
          <a:endParaRPr kumimoji="1" lang="ja-JP" altLang="en-US" sz="1800" kern="1200" dirty="0">
            <a:solidFill>
              <a:schemeClr val="tx1"/>
            </a:solidFill>
          </a:endParaRPr>
        </a:p>
      </dsp:txBody>
      <dsp:txXfrm>
        <a:off x="2448499" y="751255"/>
        <a:ext cx="1629775" cy="1377809"/>
      </dsp:txXfrm>
    </dsp:sp>
    <dsp:sp modelId="{9023A738-A404-433B-A899-47C847F2CA4F}">
      <dsp:nvSpPr>
        <dsp:cNvPr id="0" name=""/>
        <dsp:cNvSpPr/>
      </dsp:nvSpPr>
      <dsp:spPr>
        <a:xfrm>
          <a:off x="4292691" y="1227437"/>
          <a:ext cx="363687" cy="4254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a:off x="4292691" y="1312526"/>
        <a:ext cx="254581" cy="255267"/>
      </dsp:txXfrm>
    </dsp:sp>
    <dsp:sp modelId="{344472C7-4AA6-4096-B359-465CF2A5B3E0}">
      <dsp:nvSpPr>
        <dsp:cNvPr id="0" name=""/>
        <dsp:cNvSpPr/>
      </dsp:nvSpPr>
      <dsp:spPr>
        <a:xfrm>
          <a:off x="4807343" y="708389"/>
          <a:ext cx="1715507" cy="1463541"/>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solidFill>
                <a:schemeClr val="tx1"/>
              </a:solidFill>
            </a:rPr>
            <a:t>就業アセスメントの整理個人</a:t>
          </a:r>
          <a:r>
            <a:rPr kumimoji="1" lang="en-US" altLang="ja-JP" sz="1800" kern="1200" dirty="0">
              <a:solidFill>
                <a:schemeClr val="tx1"/>
              </a:solidFill>
            </a:rPr>
            <a:t>(10)</a:t>
          </a:r>
          <a:endParaRPr kumimoji="1" lang="ja-JP" altLang="en-US" sz="1800" kern="1200" dirty="0">
            <a:solidFill>
              <a:schemeClr val="tx1"/>
            </a:solidFill>
          </a:endParaRPr>
        </a:p>
      </dsp:txBody>
      <dsp:txXfrm>
        <a:off x="4850209" y="751255"/>
        <a:ext cx="1629775" cy="1377809"/>
      </dsp:txXfrm>
    </dsp:sp>
    <dsp:sp modelId="{148B6175-FE50-4B94-8142-D12BFAF62993}">
      <dsp:nvSpPr>
        <dsp:cNvPr id="0" name=""/>
        <dsp:cNvSpPr/>
      </dsp:nvSpPr>
      <dsp:spPr>
        <a:xfrm>
          <a:off x="6694401" y="1227437"/>
          <a:ext cx="363687" cy="4254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a:off x="6694401" y="1312526"/>
        <a:ext cx="254581" cy="255267"/>
      </dsp:txXfrm>
    </dsp:sp>
    <dsp:sp modelId="{61216BCF-B469-4CEA-A5FC-9A5E01DEF423}">
      <dsp:nvSpPr>
        <dsp:cNvPr id="0" name=""/>
        <dsp:cNvSpPr/>
      </dsp:nvSpPr>
      <dsp:spPr>
        <a:xfrm>
          <a:off x="7209053" y="708389"/>
          <a:ext cx="1715507" cy="1463541"/>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kumimoji="1" lang="en-US" altLang="ja-JP" sz="1800" kern="1200" dirty="0">
            <a:solidFill>
              <a:schemeClr val="tx1"/>
            </a:solidFill>
          </a:endParaRPr>
        </a:p>
        <a:p>
          <a:pPr marL="0" lvl="0" indent="0" algn="ctr" defTabSz="800100">
            <a:lnSpc>
              <a:spcPct val="90000"/>
            </a:lnSpc>
            <a:spcBef>
              <a:spcPct val="0"/>
            </a:spcBef>
            <a:spcAft>
              <a:spcPct val="35000"/>
            </a:spcAft>
            <a:buNone/>
          </a:pPr>
          <a:r>
            <a:rPr kumimoji="1" lang="ja-JP" altLang="en-US" sz="1800" kern="1200" dirty="0">
              <a:solidFill>
                <a:schemeClr val="tx1"/>
              </a:solidFill>
            </a:rPr>
            <a:t>本人提示への</a:t>
          </a:r>
          <a:r>
            <a:rPr kumimoji="1" lang="en-US" altLang="ja-JP" sz="1800" kern="1200" dirty="0">
              <a:solidFill>
                <a:schemeClr val="tx1"/>
              </a:solidFill>
            </a:rPr>
            <a:t>GW(10)</a:t>
          </a:r>
        </a:p>
        <a:p>
          <a:pPr marL="0" lvl="0" indent="0" algn="ctr" defTabSz="800100">
            <a:lnSpc>
              <a:spcPct val="90000"/>
            </a:lnSpc>
            <a:spcBef>
              <a:spcPct val="0"/>
            </a:spcBef>
            <a:spcAft>
              <a:spcPct val="35000"/>
            </a:spcAft>
            <a:buNone/>
          </a:pPr>
          <a:endParaRPr kumimoji="1" lang="en-US" altLang="ja-JP" sz="1800" kern="1200" dirty="0">
            <a:solidFill>
              <a:schemeClr val="tx1"/>
            </a:solidFill>
          </a:endParaRPr>
        </a:p>
      </dsp:txBody>
      <dsp:txXfrm>
        <a:off x="7251919" y="751255"/>
        <a:ext cx="1629775" cy="13778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95B5F-2C68-4FB3-B9FC-6AC3C9E0C9D7}">
      <dsp:nvSpPr>
        <dsp:cNvPr id="0" name=""/>
        <dsp:cNvSpPr/>
      </dsp:nvSpPr>
      <dsp:spPr>
        <a:xfrm>
          <a:off x="3897" y="928908"/>
          <a:ext cx="1704172" cy="1022503"/>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ja-JP" altLang="en-US" sz="2100" kern="1200" dirty="0">
              <a:solidFill>
                <a:schemeClr val="tx1"/>
              </a:solidFill>
            </a:rPr>
            <a:t>本人への提示（</a:t>
          </a:r>
          <a:r>
            <a:rPr kumimoji="1" lang="en-US" altLang="ja-JP" sz="2100" kern="1200" dirty="0">
              <a:solidFill>
                <a:schemeClr val="tx1"/>
              </a:solidFill>
            </a:rPr>
            <a:t>15</a:t>
          </a:r>
          <a:r>
            <a:rPr kumimoji="1" lang="ja-JP" altLang="en-US" sz="2100" kern="1200" dirty="0">
              <a:solidFill>
                <a:schemeClr val="tx1"/>
              </a:solidFill>
            </a:rPr>
            <a:t>）</a:t>
          </a:r>
          <a:r>
            <a:rPr kumimoji="1" lang="en-US" altLang="ja-JP" sz="2100" kern="1200" dirty="0">
              <a:solidFill>
                <a:schemeClr val="tx1"/>
              </a:solidFill>
            </a:rPr>
            <a:t>1-2G</a:t>
          </a:r>
        </a:p>
      </dsp:txBody>
      <dsp:txXfrm>
        <a:off x="33845" y="958856"/>
        <a:ext cx="1644276" cy="962607"/>
      </dsp:txXfrm>
    </dsp:sp>
    <dsp:sp modelId="{A2E49C12-99B3-4ACE-90A4-2ED5FD868170}">
      <dsp:nvSpPr>
        <dsp:cNvPr id="0" name=""/>
        <dsp:cNvSpPr/>
      </dsp:nvSpPr>
      <dsp:spPr>
        <a:xfrm>
          <a:off x="1878486" y="1228842"/>
          <a:ext cx="361284" cy="4226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kumimoji="1" lang="ja-JP" altLang="en-US" sz="1700" kern="1200"/>
        </a:p>
      </dsp:txBody>
      <dsp:txXfrm>
        <a:off x="1878486" y="1313369"/>
        <a:ext cx="252899" cy="253580"/>
      </dsp:txXfrm>
    </dsp:sp>
    <dsp:sp modelId="{AF089ABD-0493-4E71-B95F-B3DFB89E09C6}">
      <dsp:nvSpPr>
        <dsp:cNvPr id="0" name=""/>
        <dsp:cNvSpPr/>
      </dsp:nvSpPr>
      <dsp:spPr>
        <a:xfrm>
          <a:off x="2389738" y="928908"/>
          <a:ext cx="1704172" cy="1022503"/>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ja-JP" altLang="en-US" sz="2100" kern="1200" dirty="0">
              <a:solidFill>
                <a:schemeClr val="tx1"/>
              </a:solidFill>
            </a:rPr>
            <a:t>課題への方略個人</a:t>
          </a:r>
          <a:r>
            <a:rPr kumimoji="1" lang="en-US" altLang="ja-JP" sz="2100" kern="1200" dirty="0">
              <a:solidFill>
                <a:schemeClr val="tx1"/>
              </a:solidFill>
            </a:rPr>
            <a:t>W</a:t>
          </a:r>
          <a:r>
            <a:rPr kumimoji="1" lang="ja-JP" altLang="en-US" sz="2100" kern="1200" dirty="0">
              <a:solidFill>
                <a:schemeClr val="tx1"/>
              </a:solidFill>
            </a:rPr>
            <a:t>（</a:t>
          </a:r>
          <a:r>
            <a:rPr kumimoji="1" lang="en-US" altLang="ja-JP" sz="2100" kern="1200" dirty="0">
              <a:solidFill>
                <a:schemeClr val="tx1"/>
              </a:solidFill>
            </a:rPr>
            <a:t>7</a:t>
          </a:r>
          <a:r>
            <a:rPr kumimoji="1" lang="ja-JP" altLang="en-US" sz="2100" kern="1200" dirty="0">
              <a:solidFill>
                <a:schemeClr val="tx1"/>
              </a:solidFill>
            </a:rPr>
            <a:t>） </a:t>
          </a:r>
        </a:p>
      </dsp:txBody>
      <dsp:txXfrm>
        <a:off x="2419686" y="958856"/>
        <a:ext cx="1644276" cy="962607"/>
      </dsp:txXfrm>
    </dsp:sp>
    <dsp:sp modelId="{D1A00CCC-38AF-4E3D-8AE2-1135DF79F819}">
      <dsp:nvSpPr>
        <dsp:cNvPr id="0" name=""/>
        <dsp:cNvSpPr/>
      </dsp:nvSpPr>
      <dsp:spPr>
        <a:xfrm>
          <a:off x="4264327" y="1228842"/>
          <a:ext cx="361284" cy="4226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kumimoji="1" lang="ja-JP" altLang="en-US" sz="1700" kern="1200"/>
        </a:p>
      </dsp:txBody>
      <dsp:txXfrm>
        <a:off x="4264327" y="1313369"/>
        <a:ext cx="252899" cy="253580"/>
      </dsp:txXfrm>
    </dsp:sp>
    <dsp:sp modelId="{344472C7-4AA6-4096-B359-465CF2A5B3E0}">
      <dsp:nvSpPr>
        <dsp:cNvPr id="0" name=""/>
        <dsp:cNvSpPr/>
      </dsp:nvSpPr>
      <dsp:spPr>
        <a:xfrm>
          <a:off x="4775579" y="928908"/>
          <a:ext cx="1704172" cy="1022503"/>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ja-JP" altLang="en-US" sz="2100" kern="1200" dirty="0">
              <a:solidFill>
                <a:schemeClr val="tx1"/>
              </a:solidFill>
            </a:rPr>
            <a:t>課題への方略</a:t>
          </a:r>
          <a:r>
            <a:rPr kumimoji="1" lang="en-US" altLang="ja-JP" sz="2100" kern="1200" dirty="0">
              <a:solidFill>
                <a:schemeClr val="tx1"/>
              </a:solidFill>
            </a:rPr>
            <a:t>GW(10)</a:t>
          </a:r>
        </a:p>
      </dsp:txBody>
      <dsp:txXfrm>
        <a:off x="4805527" y="958856"/>
        <a:ext cx="1644276" cy="962607"/>
      </dsp:txXfrm>
    </dsp:sp>
    <dsp:sp modelId="{411B5692-E315-4FAB-9C11-D781ECDB16D5}">
      <dsp:nvSpPr>
        <dsp:cNvPr id="0" name=""/>
        <dsp:cNvSpPr/>
      </dsp:nvSpPr>
      <dsp:spPr>
        <a:xfrm rot="77784">
          <a:off x="6651096" y="1256115"/>
          <a:ext cx="363443" cy="4226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kumimoji="1" lang="ja-JP" altLang="en-US" sz="1700" kern="1200"/>
        </a:p>
      </dsp:txBody>
      <dsp:txXfrm>
        <a:off x="6651110" y="1339409"/>
        <a:ext cx="254410" cy="253580"/>
      </dsp:txXfrm>
    </dsp:sp>
    <dsp:sp modelId="{1915B929-0D26-4238-9554-E3F87D1ED110}">
      <dsp:nvSpPr>
        <dsp:cNvPr id="0" name=""/>
        <dsp:cNvSpPr/>
      </dsp:nvSpPr>
      <dsp:spPr>
        <a:xfrm>
          <a:off x="7165317" y="982988"/>
          <a:ext cx="1704172" cy="1022503"/>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ja-JP" altLang="en-US" sz="2100" kern="1200" dirty="0">
              <a:solidFill>
                <a:schemeClr val="tx1"/>
              </a:solidFill>
            </a:rPr>
            <a:t>発表</a:t>
          </a:r>
          <a:r>
            <a:rPr kumimoji="1" lang="en-US" altLang="ja-JP" sz="2100" kern="1200" dirty="0">
              <a:solidFill>
                <a:schemeClr val="tx1"/>
              </a:solidFill>
            </a:rPr>
            <a:t>(5)</a:t>
          </a:r>
          <a:r>
            <a:rPr kumimoji="1" lang="ja-JP" altLang="en-US" sz="2100" kern="1200" dirty="0">
              <a:solidFill>
                <a:schemeClr val="tx1"/>
              </a:solidFill>
            </a:rPr>
            <a:t> </a:t>
          </a:r>
        </a:p>
      </dsp:txBody>
      <dsp:txXfrm>
        <a:off x="7195265" y="1012936"/>
        <a:ext cx="1644276" cy="96260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D77A2-E4B5-4FEF-9BBB-EC0F95D796A1}">
      <dsp:nvSpPr>
        <dsp:cNvPr id="0" name=""/>
        <dsp:cNvSpPr/>
      </dsp:nvSpPr>
      <dsp:spPr>
        <a:xfrm>
          <a:off x="1080133" y="0"/>
          <a:ext cx="6552700" cy="4729163"/>
        </a:xfrm>
        <a:prstGeom prst="rightArrow">
          <a:avLst/>
        </a:prstGeom>
        <a:solidFill>
          <a:srgbClr val="00B0F0"/>
        </a:solidFill>
        <a:ln>
          <a:noFill/>
        </a:ln>
        <a:effectLst/>
      </dsp:spPr>
      <dsp:style>
        <a:lnRef idx="0">
          <a:scrgbClr r="0" g="0" b="0"/>
        </a:lnRef>
        <a:fillRef idx="1">
          <a:scrgbClr r="0" g="0" b="0"/>
        </a:fillRef>
        <a:effectRef idx="0">
          <a:scrgbClr r="0" g="0" b="0"/>
        </a:effectRef>
        <a:fontRef idx="minor"/>
      </dsp:style>
    </dsp:sp>
    <dsp:sp modelId="{18D1608D-4165-4CCB-BF54-FE6F5735992A}">
      <dsp:nvSpPr>
        <dsp:cNvPr id="0" name=""/>
        <dsp:cNvSpPr/>
      </dsp:nvSpPr>
      <dsp:spPr>
        <a:xfrm>
          <a:off x="2127"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kern="1200" dirty="0"/>
            <a:t>初回</a:t>
          </a:r>
          <a:endParaRPr kumimoji="1" lang="en-US" altLang="ja-JP" sz="2900" kern="1200" dirty="0"/>
        </a:p>
        <a:p>
          <a:pPr marL="0" lvl="0" indent="0" algn="ctr" defTabSz="1289050">
            <a:lnSpc>
              <a:spcPct val="90000"/>
            </a:lnSpc>
            <a:spcBef>
              <a:spcPct val="0"/>
            </a:spcBef>
            <a:spcAft>
              <a:spcPct val="35000"/>
            </a:spcAft>
            <a:buNone/>
          </a:pPr>
          <a:r>
            <a:rPr kumimoji="1" lang="ja-JP" altLang="en-US" sz="2900" kern="1200" dirty="0"/>
            <a:t>面談</a:t>
          </a:r>
        </a:p>
      </dsp:txBody>
      <dsp:txXfrm>
        <a:off x="94470" y="1511091"/>
        <a:ext cx="1765308" cy="1706979"/>
      </dsp:txXfrm>
    </dsp:sp>
    <dsp:sp modelId="{CC93EF70-1E16-47EB-BF9B-F09DB9BCFAD1}">
      <dsp:nvSpPr>
        <dsp:cNvPr id="0" name=""/>
        <dsp:cNvSpPr/>
      </dsp:nvSpPr>
      <dsp:spPr>
        <a:xfrm>
          <a:off x="2255033"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kern="1200" dirty="0"/>
            <a:t>作業</a:t>
          </a:r>
          <a:endParaRPr kumimoji="1" lang="en-US" altLang="ja-JP" sz="2900" kern="1200" dirty="0"/>
        </a:p>
        <a:p>
          <a:pPr marL="0" lvl="0" indent="0" algn="ctr" defTabSz="1289050">
            <a:lnSpc>
              <a:spcPct val="90000"/>
            </a:lnSpc>
            <a:spcBef>
              <a:spcPct val="0"/>
            </a:spcBef>
            <a:spcAft>
              <a:spcPct val="35000"/>
            </a:spcAft>
            <a:buNone/>
          </a:pPr>
          <a:r>
            <a:rPr kumimoji="1" lang="ja-JP" altLang="en-US" sz="2900" kern="1200" dirty="0"/>
            <a:t>場面</a:t>
          </a:r>
        </a:p>
      </dsp:txBody>
      <dsp:txXfrm>
        <a:off x="2347376" y="1511091"/>
        <a:ext cx="1765308" cy="1706979"/>
      </dsp:txXfrm>
    </dsp:sp>
    <dsp:sp modelId="{8DB9A6F1-30A9-4D2E-95D4-B5715319059B}">
      <dsp:nvSpPr>
        <dsp:cNvPr id="0" name=""/>
        <dsp:cNvSpPr/>
      </dsp:nvSpPr>
      <dsp:spPr>
        <a:xfrm>
          <a:off x="4507939"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kern="1200" dirty="0"/>
            <a:t>職場</a:t>
          </a:r>
          <a:endParaRPr kumimoji="1" lang="en-US" altLang="ja-JP" sz="2900" kern="1200" dirty="0"/>
        </a:p>
        <a:p>
          <a:pPr marL="0" lvl="0" indent="0" algn="ctr" defTabSz="1289050">
            <a:lnSpc>
              <a:spcPct val="90000"/>
            </a:lnSpc>
            <a:spcBef>
              <a:spcPct val="0"/>
            </a:spcBef>
            <a:spcAft>
              <a:spcPct val="35000"/>
            </a:spcAft>
            <a:buNone/>
          </a:pPr>
          <a:r>
            <a:rPr kumimoji="1" lang="ja-JP" altLang="en-US" sz="2900" kern="1200" dirty="0"/>
            <a:t>見学・実習</a:t>
          </a:r>
        </a:p>
      </dsp:txBody>
      <dsp:txXfrm>
        <a:off x="4600282" y="1511091"/>
        <a:ext cx="1765308" cy="1706979"/>
      </dsp:txXfrm>
    </dsp:sp>
    <dsp:sp modelId="{CE49AC7D-28CA-415E-A95A-20D8A8D2EB30}">
      <dsp:nvSpPr>
        <dsp:cNvPr id="0" name=""/>
        <dsp:cNvSpPr/>
      </dsp:nvSpPr>
      <dsp:spPr>
        <a:xfrm>
          <a:off x="6760846"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kumimoji="1" lang="ja-JP" altLang="en-US" sz="2900" kern="1200" dirty="0"/>
            <a:t>就職先</a:t>
          </a:r>
        </a:p>
      </dsp:txBody>
      <dsp:txXfrm>
        <a:off x="6853189" y="1511091"/>
        <a:ext cx="1765308" cy="170697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EB4B3A7-4D97-4FB8-9826-3429F974DDCD}" type="datetimeFigureOut">
              <a:rPr kumimoji="1" lang="ja-JP" altLang="en-US" smtClean="0"/>
              <a:t>2023/8/8</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DC7410B-5B88-4005-9059-96B7710F4DBE}" type="slidenum">
              <a:rPr kumimoji="1" lang="ja-JP" altLang="en-US" smtClean="0"/>
              <a:t>‹#›</a:t>
            </a:fld>
            <a:endParaRPr kumimoji="1" lang="ja-JP" altLang="en-US"/>
          </a:p>
        </p:txBody>
      </p:sp>
    </p:spTree>
    <p:extLst>
      <p:ext uri="{BB962C8B-B14F-4D97-AF65-F5344CB8AC3E}">
        <p14:creationId xmlns:p14="http://schemas.microsoft.com/office/powerpoint/2010/main" val="4104339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DAB2BD9-2B9B-4AEE-817A-0FAAADCEC3F6}" type="slidenum">
              <a:rPr kumimoji="1" lang="ja-JP" altLang="en-US" smtClean="0"/>
              <a:pPr/>
              <a:t>5</a:t>
            </a:fld>
            <a:endParaRPr kumimoji="1" lang="ja-JP" altLang="en-US"/>
          </a:p>
        </p:txBody>
      </p:sp>
    </p:spTree>
    <p:extLst>
      <p:ext uri="{BB962C8B-B14F-4D97-AF65-F5344CB8AC3E}">
        <p14:creationId xmlns:p14="http://schemas.microsoft.com/office/powerpoint/2010/main" val="3098303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13</a:t>
            </a:fld>
            <a:endParaRPr kumimoji="1" lang="ja-JP" altLang="en-US"/>
          </a:p>
        </p:txBody>
      </p:sp>
    </p:spTree>
    <p:extLst>
      <p:ext uri="{BB962C8B-B14F-4D97-AF65-F5344CB8AC3E}">
        <p14:creationId xmlns:p14="http://schemas.microsoft.com/office/powerpoint/2010/main" val="3122922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15</a:t>
            </a:fld>
            <a:endParaRPr kumimoji="1" lang="ja-JP" altLang="en-US"/>
          </a:p>
        </p:txBody>
      </p:sp>
    </p:spTree>
    <p:extLst>
      <p:ext uri="{BB962C8B-B14F-4D97-AF65-F5344CB8AC3E}">
        <p14:creationId xmlns:p14="http://schemas.microsoft.com/office/powerpoint/2010/main" val="8874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16</a:t>
            </a:fld>
            <a:endParaRPr kumimoji="1" lang="ja-JP" altLang="en-US"/>
          </a:p>
        </p:txBody>
      </p:sp>
    </p:spTree>
    <p:extLst>
      <p:ext uri="{BB962C8B-B14F-4D97-AF65-F5344CB8AC3E}">
        <p14:creationId xmlns:p14="http://schemas.microsoft.com/office/powerpoint/2010/main" val="1298902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18</a:t>
            </a:fld>
            <a:endParaRPr kumimoji="1" lang="ja-JP" altLang="en-US"/>
          </a:p>
        </p:txBody>
      </p:sp>
    </p:spTree>
    <p:extLst>
      <p:ext uri="{BB962C8B-B14F-4D97-AF65-F5344CB8AC3E}">
        <p14:creationId xmlns:p14="http://schemas.microsoft.com/office/powerpoint/2010/main" val="4197971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DC7410B-5B88-4005-9059-96B7710F4DBE}" type="slidenum">
              <a:rPr kumimoji="1" lang="ja-JP" altLang="en-US" smtClean="0"/>
              <a:t>19</a:t>
            </a:fld>
            <a:endParaRPr kumimoji="1" lang="ja-JP" altLang="en-US"/>
          </a:p>
        </p:txBody>
      </p:sp>
    </p:spTree>
    <p:extLst>
      <p:ext uri="{BB962C8B-B14F-4D97-AF65-F5344CB8AC3E}">
        <p14:creationId xmlns:p14="http://schemas.microsoft.com/office/powerpoint/2010/main" val="3998210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22</a:t>
            </a:fld>
            <a:endParaRPr kumimoji="1" lang="ja-JP" altLang="en-US"/>
          </a:p>
        </p:txBody>
      </p:sp>
    </p:spTree>
    <p:extLst>
      <p:ext uri="{BB962C8B-B14F-4D97-AF65-F5344CB8AC3E}">
        <p14:creationId xmlns:p14="http://schemas.microsoft.com/office/powerpoint/2010/main" val="1585207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96485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3576261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71962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32480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412740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314036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077248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4117053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84258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2880115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73D1D6-DB76-41D2-A0B0-905B58AB831A}" type="datetimeFigureOut">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11096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73D1D6-DB76-41D2-A0B0-905B58AB831A}" type="datetimeFigureOut">
              <a:rPr kumimoji="1" lang="ja-JP" altLang="en-US" smtClean="0"/>
              <a:t>2023/8/8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415112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4F91724-F1AF-4FA0-911A-FAE499CF2C83}"/>
              </a:ext>
            </a:extLst>
          </p:cNvPr>
          <p:cNvSpPr/>
          <p:nvPr/>
        </p:nvSpPr>
        <p:spPr>
          <a:xfrm>
            <a:off x="1763688" y="2384884"/>
            <a:ext cx="5688632"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rPr>
              <a:t>職業準備性とアセスメント</a:t>
            </a:r>
            <a:endParaRPr lang="en-US" altLang="ja-JP" sz="3200" dirty="0">
              <a:solidFill>
                <a:schemeClr val="tx1"/>
              </a:solidFill>
            </a:endParaRPr>
          </a:p>
          <a:p>
            <a:pPr algn="ctr"/>
            <a:endParaRPr kumimoji="1" lang="ja-JP" altLang="en-US" sz="3200" dirty="0">
              <a:solidFill>
                <a:schemeClr val="tx1"/>
              </a:solidFill>
            </a:endParaRPr>
          </a:p>
        </p:txBody>
      </p:sp>
      <p:sp>
        <p:nvSpPr>
          <p:cNvPr id="4" name="正方形/長方形 3">
            <a:extLst>
              <a:ext uri="{FF2B5EF4-FFF2-40B4-BE49-F238E27FC236}">
                <a16:creationId xmlns:a16="http://schemas.microsoft.com/office/drawing/2014/main" id="{6ED13EE1-208C-2FEF-54E8-87A35DF8F4D3}"/>
              </a:ext>
            </a:extLst>
          </p:cNvPr>
          <p:cNvSpPr/>
          <p:nvPr/>
        </p:nvSpPr>
        <p:spPr>
          <a:xfrm>
            <a:off x="4211960" y="5633864"/>
            <a:ext cx="5688632"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特定非営利活動法人きなはれ</a:t>
            </a:r>
            <a:endParaRPr lang="en-US" altLang="ja-JP" sz="2000" dirty="0">
              <a:solidFill>
                <a:schemeClr val="tx1"/>
              </a:solidFill>
            </a:endParaRPr>
          </a:p>
          <a:p>
            <a:pPr algn="ctr"/>
            <a:r>
              <a:rPr lang="ja-JP" altLang="en-US" sz="2000" dirty="0">
                <a:solidFill>
                  <a:schemeClr val="tx1"/>
                </a:solidFill>
              </a:rPr>
              <a:t>就業・生活応援プラザとねっと　</a:t>
            </a:r>
            <a:endParaRPr lang="en-US" altLang="ja-JP" sz="2000" dirty="0">
              <a:solidFill>
                <a:schemeClr val="tx1"/>
              </a:solidFill>
            </a:endParaRPr>
          </a:p>
          <a:p>
            <a:r>
              <a:rPr lang="ja-JP" altLang="en-US" sz="2000" dirty="0">
                <a:solidFill>
                  <a:schemeClr val="tx1"/>
                </a:solidFill>
              </a:rPr>
              <a:t>　　　　　　　センター長　重泉　敏聖</a:t>
            </a:r>
            <a:endParaRPr lang="en-US" altLang="ja-JP" sz="2000" dirty="0">
              <a:solidFill>
                <a:schemeClr val="tx1"/>
              </a:solidFill>
            </a:endParaRPr>
          </a:p>
          <a:p>
            <a:pPr algn="ctr"/>
            <a:endParaRPr kumimoji="1" lang="ja-JP" altLang="en-US" sz="2000" dirty="0">
              <a:solidFill>
                <a:schemeClr val="tx1"/>
              </a:solidFill>
            </a:endParaRPr>
          </a:p>
        </p:txBody>
      </p:sp>
      <p:sp>
        <p:nvSpPr>
          <p:cNvPr id="2" name="正方形/長方形 1">
            <a:extLst>
              <a:ext uri="{FF2B5EF4-FFF2-40B4-BE49-F238E27FC236}">
                <a16:creationId xmlns:a16="http://schemas.microsoft.com/office/drawing/2014/main" id="{9464661B-39C6-FD8F-7C75-E44E3246DC44}"/>
              </a:ext>
            </a:extLst>
          </p:cNvPr>
          <p:cNvSpPr/>
          <p:nvPr/>
        </p:nvSpPr>
        <p:spPr>
          <a:xfrm>
            <a:off x="1043608" y="836712"/>
            <a:ext cx="2160240"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mn-ea"/>
              </a:rPr>
              <a:t>ＰＧ </a:t>
            </a:r>
            <a:r>
              <a:rPr kumimoji="1" lang="en-US" altLang="ja-JP" sz="3200" dirty="0">
                <a:solidFill>
                  <a:schemeClr val="tx1"/>
                </a:solidFill>
                <a:latin typeface="+mn-ea"/>
              </a:rPr>
              <a:t>C-04</a:t>
            </a:r>
          </a:p>
        </p:txBody>
      </p:sp>
    </p:spTree>
    <p:extLst>
      <p:ext uri="{BB962C8B-B14F-4D97-AF65-F5344CB8AC3E}">
        <p14:creationId xmlns:p14="http://schemas.microsoft.com/office/powerpoint/2010/main" val="881171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A0DF9BF-8BF8-F53C-1775-32AF23A2B470}"/>
              </a:ext>
            </a:extLst>
          </p:cNvPr>
          <p:cNvSpPr>
            <a:spLocks noGrp="1"/>
          </p:cNvSpPr>
          <p:nvPr>
            <p:ph idx="1"/>
          </p:nvPr>
        </p:nvSpPr>
        <p:spPr>
          <a:xfrm>
            <a:off x="179512" y="260648"/>
            <a:ext cx="8784976" cy="5865515"/>
          </a:xfrm>
        </p:spPr>
        <p:txBody>
          <a:bodyPr/>
          <a:lstStyle/>
          <a:p>
            <a:r>
              <a:rPr kumimoji="1" lang="ja-JP" altLang="en-US" dirty="0"/>
              <a:t>就業アセスメントの流れ</a:t>
            </a:r>
            <a:r>
              <a:rPr kumimoji="1" lang="en-US" altLang="ja-JP" dirty="0"/>
              <a:t>(</a:t>
            </a:r>
            <a:r>
              <a:rPr kumimoji="1" lang="ja-JP" altLang="en-US" dirty="0"/>
              <a:t>簡易版</a:t>
            </a:r>
            <a:r>
              <a:rPr kumimoji="1" lang="en-US" altLang="ja-JP" dirty="0"/>
              <a:t>)</a:t>
            </a:r>
          </a:p>
          <a:p>
            <a:endParaRPr lang="en-US" altLang="ja-JP" dirty="0"/>
          </a:p>
          <a:p>
            <a:endParaRPr kumimoji="1" lang="en-US" altLang="ja-JP" dirty="0"/>
          </a:p>
          <a:p>
            <a:endParaRPr lang="en-US" altLang="ja-JP" dirty="0"/>
          </a:p>
          <a:p>
            <a:endParaRPr kumimoji="1" lang="ja-JP" altLang="en-US" dirty="0"/>
          </a:p>
        </p:txBody>
      </p:sp>
      <p:graphicFrame>
        <p:nvGraphicFramePr>
          <p:cNvPr id="4" name="図表 3">
            <a:extLst>
              <a:ext uri="{FF2B5EF4-FFF2-40B4-BE49-F238E27FC236}">
                <a16:creationId xmlns:a16="http://schemas.microsoft.com/office/drawing/2014/main" id="{A8914D6A-DF70-7F2A-4797-9F1624D414B2}"/>
              </a:ext>
            </a:extLst>
          </p:cNvPr>
          <p:cNvGraphicFramePr/>
          <p:nvPr>
            <p:extLst>
              <p:ext uri="{D42A27DB-BD31-4B8C-83A1-F6EECF244321}">
                <p14:modId xmlns:p14="http://schemas.microsoft.com/office/powerpoint/2010/main" val="249060868"/>
              </p:ext>
            </p:extLst>
          </p:nvPr>
        </p:nvGraphicFramePr>
        <p:xfrm>
          <a:off x="179512" y="731837"/>
          <a:ext cx="8712968" cy="47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矢印: 右 8">
            <a:extLst>
              <a:ext uri="{FF2B5EF4-FFF2-40B4-BE49-F238E27FC236}">
                <a16:creationId xmlns:a16="http://schemas.microsoft.com/office/drawing/2014/main" id="{47813F8E-CC11-66F3-C12F-4CCF140D1A1B}"/>
              </a:ext>
            </a:extLst>
          </p:cNvPr>
          <p:cNvSpPr/>
          <p:nvPr/>
        </p:nvSpPr>
        <p:spPr>
          <a:xfrm>
            <a:off x="611560" y="620688"/>
            <a:ext cx="6048672" cy="12570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各段階にはプランニングと本人へのフィードバックがある</a:t>
            </a:r>
          </a:p>
        </p:txBody>
      </p:sp>
      <p:sp>
        <p:nvSpPr>
          <p:cNvPr id="2" name="吹き出し: 角を丸めた四角形 1">
            <a:extLst>
              <a:ext uri="{FF2B5EF4-FFF2-40B4-BE49-F238E27FC236}">
                <a16:creationId xmlns:a16="http://schemas.microsoft.com/office/drawing/2014/main" id="{8560A4D2-A5DC-31C9-CECD-39150A788D5C}"/>
              </a:ext>
            </a:extLst>
          </p:cNvPr>
          <p:cNvSpPr/>
          <p:nvPr/>
        </p:nvSpPr>
        <p:spPr>
          <a:xfrm>
            <a:off x="2555776" y="4645249"/>
            <a:ext cx="1829537" cy="670122"/>
          </a:xfrm>
          <a:prstGeom prst="wedgeRoundRectCallout">
            <a:avLst>
              <a:gd name="adj1" fmla="val 932"/>
              <a:gd name="adj2" fmla="val -1487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演習はここをします</a:t>
            </a:r>
          </a:p>
        </p:txBody>
      </p:sp>
      <p:sp>
        <p:nvSpPr>
          <p:cNvPr id="5" name="四角形: 角を丸くする 4">
            <a:extLst>
              <a:ext uri="{FF2B5EF4-FFF2-40B4-BE49-F238E27FC236}">
                <a16:creationId xmlns:a16="http://schemas.microsoft.com/office/drawing/2014/main" id="{863612C3-EBC5-644D-30A6-0BFEF0E9BDA0}"/>
              </a:ext>
            </a:extLst>
          </p:cNvPr>
          <p:cNvSpPr/>
          <p:nvPr/>
        </p:nvSpPr>
        <p:spPr>
          <a:xfrm>
            <a:off x="107504" y="5468617"/>
            <a:ext cx="8712968" cy="8249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ポイント：支援者は常に本人が何に躓いているか、確認し、できていないところが何から来ているのかをチェックする。→作業のパフォーマンスを上げていく→自信に繋げていく</a:t>
            </a:r>
          </a:p>
        </p:txBody>
      </p:sp>
    </p:spTree>
    <p:extLst>
      <p:ext uri="{BB962C8B-B14F-4D97-AF65-F5344CB8AC3E}">
        <p14:creationId xmlns:p14="http://schemas.microsoft.com/office/powerpoint/2010/main" val="1811381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77E6E20-CF74-9323-4ACE-7A1EAEB2976A}"/>
              </a:ext>
            </a:extLst>
          </p:cNvPr>
          <p:cNvSpPr>
            <a:spLocks noGrp="1"/>
          </p:cNvSpPr>
          <p:nvPr>
            <p:ph idx="1"/>
          </p:nvPr>
        </p:nvSpPr>
        <p:spPr>
          <a:xfrm>
            <a:off x="107504" y="188640"/>
            <a:ext cx="8784976" cy="5937523"/>
          </a:xfrm>
        </p:spPr>
        <p:txBody>
          <a:bodyPr>
            <a:normAutofit fontScale="92500" lnSpcReduction="10000"/>
          </a:bodyPr>
          <a:lstStyle/>
          <a:p>
            <a:pPr marL="0" indent="0">
              <a:buNone/>
            </a:pPr>
            <a:r>
              <a:rPr kumimoji="1" lang="ja-JP" altLang="en-US" dirty="0">
                <a:latin typeface="HGP創英角ｺﾞｼｯｸUB" panose="020B0900000000000000" pitchFamily="50" charset="-128"/>
                <a:ea typeface="HGP創英角ｺﾞｼｯｸUB" panose="020B0900000000000000" pitchFamily="50" charset="-128"/>
              </a:rPr>
              <a:t>　　　　　　　　　　　面談場面では・・・</a:t>
            </a:r>
            <a:endParaRPr kumimoji="1" lang="en-US" altLang="ja-JP" dirty="0">
              <a:latin typeface="HGP創英角ｺﾞｼｯｸUB" panose="020B0900000000000000" pitchFamily="50" charset="-128"/>
              <a:ea typeface="HGP創英角ｺﾞｼｯｸUB" panose="020B09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紹介書類などから利用者の基礎情報のまとめ</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（相談室やナカポツを活用している所は、そこからの情報収集）</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家族構成、教育歴、医療情報等</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就職に関する希望、要望、興味、好き嫌い</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（いれば）保護者の意向、要望</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面接中の行動観察を通した利用者情報の収集</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◎生活支援の視点も忘れない事！</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生活支援≠相談支援</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1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600" dirty="0">
                <a:latin typeface="HG丸ｺﾞｼｯｸM-PRO" panose="020F0600000000000000" pitchFamily="50" charset="-128"/>
                <a:ea typeface="HG丸ｺﾞｼｯｸM-PRO" panose="020F0600000000000000" pitchFamily="50" charset="-128"/>
              </a:rPr>
              <a:t>小川浩　志賀利一　梅永雄二他</a:t>
            </a:r>
            <a:r>
              <a:rPr kumimoji="1" lang="en-US" altLang="ja-JP" sz="1600" dirty="0">
                <a:latin typeface="HG丸ｺﾞｼｯｸM-PRO" panose="020F0600000000000000" pitchFamily="50" charset="-128"/>
                <a:ea typeface="HG丸ｺﾞｼｯｸM-PRO" panose="020F0600000000000000" pitchFamily="50" charset="-128"/>
              </a:rPr>
              <a:t>(2010)『</a:t>
            </a:r>
            <a:r>
              <a:rPr kumimoji="1" lang="ja-JP" altLang="en-US" sz="1600" dirty="0">
                <a:latin typeface="HG丸ｺﾞｼｯｸM-PRO" panose="020F0600000000000000" pitchFamily="50" charset="-128"/>
                <a:ea typeface="HG丸ｺﾞｼｯｸM-PRO" panose="020F0600000000000000" pitchFamily="50" charset="-128"/>
              </a:rPr>
              <a:t>ジョブコーチ実践マニュアル</a:t>
            </a:r>
            <a:r>
              <a:rPr kumimoji="1" lang="en-US" altLang="ja-JP" sz="1600"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　エンパワメント研究所</a:t>
            </a:r>
            <a:r>
              <a:rPr lang="en-US" altLang="ja-JP" sz="1600" dirty="0">
                <a:latin typeface="HG丸ｺﾞｼｯｸM-PRO" panose="020F0600000000000000" pitchFamily="50" charset="-128"/>
                <a:ea typeface="HG丸ｺﾞｼｯｸM-PRO" panose="020F0600000000000000" pitchFamily="50" charset="-128"/>
              </a:rPr>
              <a:t>22</a:t>
            </a:r>
            <a:r>
              <a:rPr lang="ja-JP" altLang="en-US" sz="1600" dirty="0">
                <a:latin typeface="HG丸ｺﾞｼｯｸM-PRO" panose="020F0600000000000000" pitchFamily="50" charset="-128"/>
                <a:ea typeface="HG丸ｺﾞｼｯｸM-PRO" panose="020F0600000000000000" pitchFamily="50" charset="-128"/>
              </a:rPr>
              <a:t>から一部抜粋</a:t>
            </a:r>
            <a:endParaRPr lang="en-US" altLang="ja-JP" sz="1600"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0492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7">
            <a:extLst>
              <a:ext uri="{FF2B5EF4-FFF2-40B4-BE49-F238E27FC236}">
                <a16:creationId xmlns:a16="http://schemas.microsoft.com/office/drawing/2014/main" id="{43A69292-285F-E1F9-ECC4-AF032C07114E}"/>
              </a:ext>
            </a:extLst>
          </p:cNvPr>
          <p:cNvGraphicFramePr>
            <a:graphicFrameLocks noGrp="1"/>
          </p:cNvGraphicFramePr>
          <p:nvPr>
            <p:ph idx="1"/>
            <p:extLst>
              <p:ext uri="{D42A27DB-BD31-4B8C-83A1-F6EECF244321}">
                <p14:modId xmlns:p14="http://schemas.microsoft.com/office/powerpoint/2010/main" val="3237308919"/>
              </p:ext>
            </p:extLst>
          </p:nvPr>
        </p:nvGraphicFramePr>
        <p:xfrm>
          <a:off x="5580112" y="692696"/>
          <a:ext cx="3024336" cy="4968552"/>
        </p:xfrm>
        <a:graphic>
          <a:graphicData uri="http://schemas.openxmlformats.org/drawingml/2006/table">
            <a:tbl>
              <a:tblPr firstRow="1" bandRow="1">
                <a:tableStyleId>{5C22544A-7EE6-4342-B048-85BDC9FD1C3A}</a:tableStyleId>
              </a:tblPr>
              <a:tblGrid>
                <a:gridCol w="648072">
                  <a:extLst>
                    <a:ext uri="{9D8B030D-6E8A-4147-A177-3AD203B41FA5}">
                      <a16:colId xmlns:a16="http://schemas.microsoft.com/office/drawing/2014/main" val="666081377"/>
                    </a:ext>
                  </a:extLst>
                </a:gridCol>
                <a:gridCol w="360040">
                  <a:extLst>
                    <a:ext uri="{9D8B030D-6E8A-4147-A177-3AD203B41FA5}">
                      <a16:colId xmlns:a16="http://schemas.microsoft.com/office/drawing/2014/main" val="1235039166"/>
                    </a:ext>
                  </a:extLst>
                </a:gridCol>
                <a:gridCol w="1368152">
                  <a:extLst>
                    <a:ext uri="{9D8B030D-6E8A-4147-A177-3AD203B41FA5}">
                      <a16:colId xmlns:a16="http://schemas.microsoft.com/office/drawing/2014/main" val="3877987982"/>
                    </a:ext>
                  </a:extLst>
                </a:gridCol>
                <a:gridCol w="648072">
                  <a:extLst>
                    <a:ext uri="{9D8B030D-6E8A-4147-A177-3AD203B41FA5}">
                      <a16:colId xmlns:a16="http://schemas.microsoft.com/office/drawing/2014/main" val="695418830"/>
                    </a:ext>
                  </a:extLst>
                </a:gridCol>
              </a:tblGrid>
              <a:tr h="934384">
                <a:tc>
                  <a:txBody>
                    <a:bodyPr/>
                    <a:lstStyle/>
                    <a:p>
                      <a:r>
                        <a:rPr kumimoji="1" lang="ja-JP" altLang="en-US" dirty="0"/>
                        <a:t>領域</a:t>
                      </a:r>
                    </a:p>
                  </a:txBody>
                  <a:tcPr/>
                </a:tc>
                <a:tc>
                  <a:txBody>
                    <a:bodyPr/>
                    <a:lstStyle/>
                    <a:p>
                      <a:r>
                        <a:rPr kumimoji="1" lang="en-US" altLang="ja-JP" dirty="0"/>
                        <a:t>NO</a:t>
                      </a:r>
                      <a:endParaRPr kumimoji="1" lang="ja-JP" altLang="en-US" dirty="0"/>
                    </a:p>
                  </a:txBody>
                  <a:tcPr/>
                </a:tc>
                <a:tc>
                  <a:txBody>
                    <a:bodyPr/>
                    <a:lstStyle/>
                    <a:p>
                      <a:r>
                        <a:rPr kumimoji="1" lang="ja-JP" altLang="en-US" dirty="0"/>
                        <a:t>チェック項目</a:t>
                      </a:r>
                    </a:p>
                  </a:txBody>
                  <a:tcPr/>
                </a:tc>
                <a:tc>
                  <a:txBody>
                    <a:bodyPr/>
                    <a:lstStyle/>
                    <a:p>
                      <a:endParaRPr kumimoji="1" lang="ja-JP" altLang="en-US" dirty="0"/>
                    </a:p>
                  </a:txBody>
                  <a:tcPr/>
                </a:tc>
                <a:extLst>
                  <a:ext uri="{0D108BD9-81ED-4DB2-BD59-A6C34878D82A}">
                    <a16:rowId xmlns:a16="http://schemas.microsoft.com/office/drawing/2014/main" val="1491128567"/>
                  </a:ext>
                </a:extLst>
              </a:tr>
              <a:tr h="541350">
                <a:tc rowSpan="6">
                  <a:txBody>
                    <a:bodyPr/>
                    <a:lstStyle/>
                    <a:p>
                      <a:r>
                        <a:rPr kumimoji="1" lang="ja-JP" altLang="en-US" dirty="0"/>
                        <a:t>日　常　生　活</a:t>
                      </a:r>
                    </a:p>
                  </a:txBody>
                  <a:tcPr/>
                </a:tc>
                <a:tc>
                  <a:txBody>
                    <a:bodyPr/>
                    <a:lstStyle/>
                    <a:p>
                      <a:r>
                        <a:rPr kumimoji="1" lang="ja-JP" altLang="en-US" dirty="0"/>
                        <a:t>１</a:t>
                      </a:r>
                    </a:p>
                  </a:txBody>
                  <a:tcPr/>
                </a:tc>
                <a:tc>
                  <a:txBody>
                    <a:bodyPr/>
                    <a:lstStyle/>
                    <a:p>
                      <a:r>
                        <a:rPr kumimoji="1" lang="ja-JP" altLang="en-US" dirty="0"/>
                        <a:t>生活リズム</a:t>
                      </a:r>
                    </a:p>
                  </a:txBody>
                  <a:tcPr/>
                </a:tc>
                <a:tc>
                  <a:txBody>
                    <a:bodyPr/>
                    <a:lstStyle/>
                    <a:p>
                      <a:r>
                        <a:rPr kumimoji="1" lang="ja-JP" altLang="en-US" dirty="0"/>
                        <a:t>？</a:t>
                      </a:r>
                    </a:p>
                  </a:txBody>
                  <a:tcPr/>
                </a:tc>
                <a:extLst>
                  <a:ext uri="{0D108BD9-81ED-4DB2-BD59-A6C34878D82A}">
                    <a16:rowId xmlns:a16="http://schemas.microsoft.com/office/drawing/2014/main" val="1334869511"/>
                  </a:ext>
                </a:extLst>
              </a:tr>
              <a:tr h="541350">
                <a:tc vMerge="1">
                  <a:txBody>
                    <a:bodyPr/>
                    <a:lstStyle/>
                    <a:p>
                      <a:endParaRPr kumimoji="1" lang="ja-JP" altLang="en-US" dirty="0"/>
                    </a:p>
                  </a:txBody>
                  <a:tcPr/>
                </a:tc>
                <a:tc>
                  <a:txBody>
                    <a:bodyPr/>
                    <a:lstStyle/>
                    <a:p>
                      <a:r>
                        <a:rPr kumimoji="1" lang="ja-JP" altLang="en-US" dirty="0"/>
                        <a:t>２</a:t>
                      </a:r>
                    </a:p>
                  </a:txBody>
                  <a:tcPr/>
                </a:tc>
                <a:tc>
                  <a:txBody>
                    <a:bodyPr/>
                    <a:lstStyle/>
                    <a:p>
                      <a:r>
                        <a:rPr kumimoji="1" lang="ja-JP" altLang="en-US" dirty="0"/>
                        <a:t>健康状態</a:t>
                      </a:r>
                    </a:p>
                  </a:txBody>
                  <a:tcPr/>
                </a:tc>
                <a:tc>
                  <a:txBody>
                    <a:bodyPr/>
                    <a:lstStyle/>
                    <a:p>
                      <a:r>
                        <a:rPr kumimoji="1" lang="ja-JP" altLang="en-US" dirty="0"/>
                        <a:t>？</a:t>
                      </a:r>
                    </a:p>
                  </a:txBody>
                  <a:tcPr/>
                </a:tc>
                <a:extLst>
                  <a:ext uri="{0D108BD9-81ED-4DB2-BD59-A6C34878D82A}">
                    <a16:rowId xmlns:a16="http://schemas.microsoft.com/office/drawing/2014/main" val="621257795"/>
                  </a:ext>
                </a:extLst>
              </a:tr>
              <a:tr h="541350">
                <a:tc vMerge="1">
                  <a:txBody>
                    <a:bodyPr/>
                    <a:lstStyle/>
                    <a:p>
                      <a:endParaRPr kumimoji="1" lang="ja-JP" altLang="en-US" dirty="0"/>
                    </a:p>
                  </a:txBody>
                  <a:tcPr/>
                </a:tc>
                <a:tc>
                  <a:txBody>
                    <a:bodyPr/>
                    <a:lstStyle/>
                    <a:p>
                      <a:r>
                        <a:rPr kumimoji="1" lang="ja-JP" altLang="en-US" dirty="0"/>
                        <a:t>３</a:t>
                      </a:r>
                    </a:p>
                  </a:txBody>
                  <a:tcPr/>
                </a:tc>
                <a:tc>
                  <a:txBody>
                    <a:bodyPr/>
                    <a:lstStyle/>
                    <a:p>
                      <a:r>
                        <a:rPr kumimoji="1" lang="ja-JP" altLang="en-US" dirty="0"/>
                        <a:t>身だしなみ</a:t>
                      </a:r>
                    </a:p>
                  </a:txBody>
                  <a:tcPr/>
                </a:tc>
                <a:tc>
                  <a:txBody>
                    <a:bodyPr/>
                    <a:lstStyle/>
                    <a:p>
                      <a:r>
                        <a:rPr kumimoji="1" lang="ja-JP" altLang="en-US" dirty="0"/>
                        <a:t>△</a:t>
                      </a:r>
                    </a:p>
                  </a:txBody>
                  <a:tcPr/>
                </a:tc>
                <a:extLst>
                  <a:ext uri="{0D108BD9-81ED-4DB2-BD59-A6C34878D82A}">
                    <a16:rowId xmlns:a16="http://schemas.microsoft.com/office/drawing/2014/main" val="2050023898"/>
                  </a:ext>
                </a:extLst>
              </a:tr>
              <a:tr h="541350">
                <a:tc vMerge="1">
                  <a:txBody>
                    <a:bodyPr/>
                    <a:lstStyle/>
                    <a:p>
                      <a:endParaRPr kumimoji="1" lang="ja-JP" altLang="en-US" dirty="0"/>
                    </a:p>
                  </a:txBody>
                  <a:tcPr/>
                </a:tc>
                <a:tc>
                  <a:txBody>
                    <a:bodyPr/>
                    <a:lstStyle/>
                    <a:p>
                      <a:r>
                        <a:rPr kumimoji="1" lang="ja-JP" altLang="en-US" dirty="0"/>
                        <a:t>４</a:t>
                      </a:r>
                    </a:p>
                  </a:txBody>
                  <a:tcPr/>
                </a:tc>
                <a:tc>
                  <a:txBody>
                    <a:bodyPr/>
                    <a:lstStyle/>
                    <a:p>
                      <a:r>
                        <a:rPr kumimoji="1" lang="ja-JP" altLang="en-US" dirty="0"/>
                        <a:t>金銭管理</a:t>
                      </a:r>
                    </a:p>
                  </a:txBody>
                  <a:tcPr/>
                </a:tc>
                <a:tc>
                  <a:txBody>
                    <a:bodyPr/>
                    <a:lstStyle/>
                    <a:p>
                      <a:r>
                        <a:rPr kumimoji="1" lang="ja-JP" altLang="en-US" dirty="0"/>
                        <a:t>△</a:t>
                      </a:r>
                    </a:p>
                  </a:txBody>
                  <a:tcPr/>
                </a:tc>
                <a:extLst>
                  <a:ext uri="{0D108BD9-81ED-4DB2-BD59-A6C34878D82A}">
                    <a16:rowId xmlns:a16="http://schemas.microsoft.com/office/drawing/2014/main" val="503745041"/>
                  </a:ext>
                </a:extLst>
              </a:tr>
              <a:tr h="934384">
                <a:tc vMerge="1">
                  <a:txBody>
                    <a:bodyPr/>
                    <a:lstStyle/>
                    <a:p>
                      <a:endParaRPr kumimoji="1" lang="ja-JP" altLang="en-US" dirty="0"/>
                    </a:p>
                  </a:txBody>
                  <a:tcPr/>
                </a:tc>
                <a:tc>
                  <a:txBody>
                    <a:bodyPr/>
                    <a:lstStyle/>
                    <a:p>
                      <a:r>
                        <a:rPr kumimoji="1" lang="ja-JP" altLang="en-US" dirty="0"/>
                        <a:t>５</a:t>
                      </a:r>
                    </a:p>
                  </a:txBody>
                  <a:tcPr/>
                </a:tc>
                <a:tc>
                  <a:txBody>
                    <a:bodyPr/>
                    <a:lstStyle/>
                    <a:p>
                      <a:r>
                        <a:rPr kumimoji="1" lang="ja-JP" altLang="en-US" dirty="0"/>
                        <a:t>交通機関の利用</a:t>
                      </a:r>
                    </a:p>
                  </a:txBody>
                  <a:tcPr/>
                </a:tc>
                <a:tc>
                  <a:txBody>
                    <a:bodyPr/>
                    <a:lstStyle/>
                    <a:p>
                      <a:r>
                        <a:rPr kumimoji="1" lang="ja-JP" altLang="en-US" dirty="0"/>
                        <a:t>〇</a:t>
                      </a:r>
                    </a:p>
                  </a:txBody>
                  <a:tcPr/>
                </a:tc>
                <a:extLst>
                  <a:ext uri="{0D108BD9-81ED-4DB2-BD59-A6C34878D82A}">
                    <a16:rowId xmlns:a16="http://schemas.microsoft.com/office/drawing/2014/main" val="2386156659"/>
                  </a:ext>
                </a:extLst>
              </a:tr>
              <a:tr h="934384">
                <a:tc vMerge="1">
                  <a:txBody>
                    <a:bodyPr/>
                    <a:lstStyle/>
                    <a:p>
                      <a:endParaRPr kumimoji="1" lang="ja-JP" altLang="en-US" dirty="0"/>
                    </a:p>
                  </a:txBody>
                  <a:tcPr/>
                </a:tc>
                <a:tc>
                  <a:txBody>
                    <a:bodyPr/>
                    <a:lstStyle/>
                    <a:p>
                      <a:r>
                        <a:rPr kumimoji="1" lang="ja-JP" altLang="en-US" dirty="0"/>
                        <a:t>６</a:t>
                      </a:r>
                    </a:p>
                  </a:txBody>
                  <a:tcPr/>
                </a:tc>
                <a:tc>
                  <a:txBody>
                    <a:bodyPr/>
                    <a:lstStyle/>
                    <a:p>
                      <a:r>
                        <a:rPr kumimoji="1" lang="ja-JP" altLang="en-US" dirty="0"/>
                        <a:t>規則を守ること</a:t>
                      </a:r>
                    </a:p>
                  </a:txBody>
                  <a:tcPr/>
                </a:tc>
                <a:tc>
                  <a:txBody>
                    <a:bodyPr/>
                    <a:lstStyle/>
                    <a:p>
                      <a:r>
                        <a:rPr kumimoji="1" lang="ja-JP" altLang="en-US" dirty="0"/>
                        <a:t>？</a:t>
                      </a:r>
                    </a:p>
                  </a:txBody>
                  <a:tcPr/>
                </a:tc>
                <a:extLst>
                  <a:ext uri="{0D108BD9-81ED-4DB2-BD59-A6C34878D82A}">
                    <a16:rowId xmlns:a16="http://schemas.microsoft.com/office/drawing/2014/main" val="2857828998"/>
                  </a:ext>
                </a:extLst>
              </a:tr>
            </a:tbl>
          </a:graphicData>
        </a:graphic>
      </p:graphicFrame>
      <p:graphicFrame>
        <p:nvGraphicFramePr>
          <p:cNvPr id="8" name="表 7">
            <a:extLst>
              <a:ext uri="{FF2B5EF4-FFF2-40B4-BE49-F238E27FC236}">
                <a16:creationId xmlns:a16="http://schemas.microsoft.com/office/drawing/2014/main" id="{8999F671-F9BF-3BEB-432B-4013A81A5CE3}"/>
              </a:ext>
            </a:extLst>
          </p:cNvPr>
          <p:cNvGraphicFramePr>
            <a:graphicFrameLocks/>
          </p:cNvGraphicFramePr>
          <p:nvPr>
            <p:extLst>
              <p:ext uri="{D42A27DB-BD31-4B8C-83A1-F6EECF244321}">
                <p14:modId xmlns:p14="http://schemas.microsoft.com/office/powerpoint/2010/main" val="3525173870"/>
              </p:ext>
            </p:extLst>
          </p:nvPr>
        </p:nvGraphicFramePr>
        <p:xfrm>
          <a:off x="737274" y="692696"/>
          <a:ext cx="2824683" cy="5166012"/>
        </p:xfrm>
        <a:graphic>
          <a:graphicData uri="http://schemas.openxmlformats.org/drawingml/2006/table">
            <a:tbl>
              <a:tblPr firstRow="1" bandRow="1">
                <a:tableStyleId>{5C22544A-7EE6-4342-B048-85BDC9FD1C3A}</a:tableStyleId>
              </a:tblPr>
              <a:tblGrid>
                <a:gridCol w="605289">
                  <a:extLst>
                    <a:ext uri="{9D8B030D-6E8A-4147-A177-3AD203B41FA5}">
                      <a16:colId xmlns:a16="http://schemas.microsoft.com/office/drawing/2014/main" val="666081377"/>
                    </a:ext>
                  </a:extLst>
                </a:gridCol>
                <a:gridCol w="336272">
                  <a:extLst>
                    <a:ext uri="{9D8B030D-6E8A-4147-A177-3AD203B41FA5}">
                      <a16:colId xmlns:a16="http://schemas.microsoft.com/office/drawing/2014/main" val="1235039166"/>
                    </a:ext>
                  </a:extLst>
                </a:gridCol>
                <a:gridCol w="1277833">
                  <a:extLst>
                    <a:ext uri="{9D8B030D-6E8A-4147-A177-3AD203B41FA5}">
                      <a16:colId xmlns:a16="http://schemas.microsoft.com/office/drawing/2014/main" val="3877987982"/>
                    </a:ext>
                  </a:extLst>
                </a:gridCol>
                <a:gridCol w="605289">
                  <a:extLst>
                    <a:ext uri="{9D8B030D-6E8A-4147-A177-3AD203B41FA5}">
                      <a16:colId xmlns:a16="http://schemas.microsoft.com/office/drawing/2014/main" val="695418830"/>
                    </a:ext>
                  </a:extLst>
                </a:gridCol>
              </a:tblGrid>
              <a:tr h="934384">
                <a:tc>
                  <a:txBody>
                    <a:bodyPr/>
                    <a:lstStyle/>
                    <a:p>
                      <a:r>
                        <a:rPr kumimoji="1" lang="ja-JP" altLang="en-US" dirty="0"/>
                        <a:t>領域</a:t>
                      </a:r>
                    </a:p>
                  </a:txBody>
                  <a:tcPr/>
                </a:tc>
                <a:tc>
                  <a:txBody>
                    <a:bodyPr/>
                    <a:lstStyle/>
                    <a:p>
                      <a:r>
                        <a:rPr kumimoji="1" lang="en-US" altLang="ja-JP" dirty="0"/>
                        <a:t>NO</a:t>
                      </a:r>
                      <a:endParaRPr kumimoji="1" lang="ja-JP" altLang="en-US" dirty="0"/>
                    </a:p>
                  </a:txBody>
                  <a:tcPr/>
                </a:tc>
                <a:tc>
                  <a:txBody>
                    <a:bodyPr/>
                    <a:lstStyle/>
                    <a:p>
                      <a:r>
                        <a:rPr kumimoji="1" lang="ja-JP" altLang="en-US" dirty="0"/>
                        <a:t>チェック項目</a:t>
                      </a:r>
                    </a:p>
                  </a:txBody>
                  <a:tcPr/>
                </a:tc>
                <a:tc>
                  <a:txBody>
                    <a:bodyPr/>
                    <a:lstStyle/>
                    <a:p>
                      <a:endParaRPr kumimoji="1" lang="ja-JP" altLang="en-US" dirty="0"/>
                    </a:p>
                  </a:txBody>
                  <a:tcPr/>
                </a:tc>
                <a:extLst>
                  <a:ext uri="{0D108BD9-81ED-4DB2-BD59-A6C34878D82A}">
                    <a16:rowId xmlns:a16="http://schemas.microsoft.com/office/drawing/2014/main" val="1491128567"/>
                  </a:ext>
                </a:extLst>
              </a:tr>
              <a:tr h="541350">
                <a:tc rowSpan="6">
                  <a:txBody>
                    <a:bodyPr/>
                    <a:lstStyle/>
                    <a:p>
                      <a:r>
                        <a:rPr kumimoji="1" lang="ja-JP" altLang="en-US" dirty="0"/>
                        <a:t>対人関係</a:t>
                      </a:r>
                    </a:p>
                  </a:txBody>
                  <a:tcPr/>
                </a:tc>
                <a:tc>
                  <a:txBody>
                    <a:bodyPr/>
                    <a:lstStyle/>
                    <a:p>
                      <a:r>
                        <a:rPr kumimoji="1" lang="ja-JP" altLang="en-US" dirty="0"/>
                        <a:t>１</a:t>
                      </a:r>
                    </a:p>
                  </a:txBody>
                  <a:tcPr/>
                </a:tc>
                <a:tc>
                  <a:txBody>
                    <a:bodyPr/>
                    <a:lstStyle/>
                    <a:p>
                      <a:r>
                        <a:rPr kumimoji="1" lang="ja-JP" altLang="en-US" dirty="0"/>
                        <a:t>あいさつ・返事</a:t>
                      </a:r>
                    </a:p>
                  </a:txBody>
                  <a:tcPr/>
                </a:tc>
                <a:tc>
                  <a:txBody>
                    <a:bodyPr/>
                    <a:lstStyle/>
                    <a:p>
                      <a:r>
                        <a:rPr kumimoji="1" lang="ja-JP" altLang="en-US" dirty="0"/>
                        <a:t>〇</a:t>
                      </a:r>
                    </a:p>
                  </a:txBody>
                  <a:tcPr/>
                </a:tc>
                <a:extLst>
                  <a:ext uri="{0D108BD9-81ED-4DB2-BD59-A6C34878D82A}">
                    <a16:rowId xmlns:a16="http://schemas.microsoft.com/office/drawing/2014/main" val="1334869511"/>
                  </a:ext>
                </a:extLst>
              </a:tr>
              <a:tr h="541350">
                <a:tc vMerge="1">
                  <a:txBody>
                    <a:bodyPr/>
                    <a:lstStyle/>
                    <a:p>
                      <a:endParaRPr kumimoji="1" lang="ja-JP" altLang="en-US" dirty="0"/>
                    </a:p>
                  </a:txBody>
                  <a:tcPr/>
                </a:tc>
                <a:tc>
                  <a:txBody>
                    <a:bodyPr/>
                    <a:lstStyle/>
                    <a:p>
                      <a:r>
                        <a:rPr kumimoji="1" lang="ja-JP" altLang="en-US" dirty="0"/>
                        <a:t>２</a:t>
                      </a:r>
                    </a:p>
                  </a:txBody>
                  <a:tcPr/>
                </a:tc>
                <a:tc>
                  <a:txBody>
                    <a:bodyPr/>
                    <a:lstStyle/>
                    <a:p>
                      <a:r>
                        <a:rPr kumimoji="1" lang="ja-JP" altLang="en-US" dirty="0"/>
                        <a:t>会話</a:t>
                      </a:r>
                    </a:p>
                  </a:txBody>
                  <a:tcPr/>
                </a:tc>
                <a:tc>
                  <a:txBody>
                    <a:bodyPr/>
                    <a:lstStyle/>
                    <a:p>
                      <a:r>
                        <a:rPr kumimoji="1" lang="ja-JP" altLang="en-US" dirty="0"/>
                        <a:t>〇</a:t>
                      </a:r>
                    </a:p>
                  </a:txBody>
                  <a:tcPr/>
                </a:tc>
                <a:extLst>
                  <a:ext uri="{0D108BD9-81ED-4DB2-BD59-A6C34878D82A}">
                    <a16:rowId xmlns:a16="http://schemas.microsoft.com/office/drawing/2014/main" val="621257795"/>
                  </a:ext>
                </a:extLst>
              </a:tr>
              <a:tr h="541350">
                <a:tc vMerge="1">
                  <a:txBody>
                    <a:bodyPr/>
                    <a:lstStyle/>
                    <a:p>
                      <a:endParaRPr kumimoji="1" lang="ja-JP" altLang="en-US" dirty="0"/>
                    </a:p>
                  </a:txBody>
                  <a:tcPr/>
                </a:tc>
                <a:tc>
                  <a:txBody>
                    <a:bodyPr/>
                    <a:lstStyle/>
                    <a:p>
                      <a:r>
                        <a:rPr kumimoji="1" lang="ja-JP" altLang="en-US" dirty="0"/>
                        <a:t>３</a:t>
                      </a:r>
                    </a:p>
                  </a:txBody>
                  <a:tcPr/>
                </a:tc>
                <a:tc>
                  <a:txBody>
                    <a:bodyPr/>
                    <a:lstStyle/>
                    <a:p>
                      <a:r>
                        <a:rPr kumimoji="1" lang="ja-JP" altLang="en-US" dirty="0"/>
                        <a:t>意思表示</a:t>
                      </a:r>
                    </a:p>
                  </a:txBody>
                  <a:tcPr/>
                </a:tc>
                <a:tc>
                  <a:txBody>
                    <a:bodyPr/>
                    <a:lstStyle/>
                    <a:p>
                      <a:r>
                        <a:rPr kumimoji="1" lang="ja-JP" altLang="en-US" dirty="0"/>
                        <a:t>〇</a:t>
                      </a:r>
                    </a:p>
                  </a:txBody>
                  <a:tcPr/>
                </a:tc>
                <a:extLst>
                  <a:ext uri="{0D108BD9-81ED-4DB2-BD59-A6C34878D82A}">
                    <a16:rowId xmlns:a16="http://schemas.microsoft.com/office/drawing/2014/main" val="2050023898"/>
                  </a:ext>
                </a:extLst>
              </a:tr>
              <a:tr h="541350">
                <a:tc vMerge="1">
                  <a:txBody>
                    <a:bodyPr/>
                    <a:lstStyle/>
                    <a:p>
                      <a:endParaRPr kumimoji="1" lang="ja-JP" altLang="en-US" dirty="0"/>
                    </a:p>
                  </a:txBody>
                  <a:tcPr/>
                </a:tc>
                <a:tc>
                  <a:txBody>
                    <a:bodyPr/>
                    <a:lstStyle/>
                    <a:p>
                      <a:r>
                        <a:rPr kumimoji="1" lang="ja-JP" altLang="en-US" dirty="0"/>
                        <a:t>４</a:t>
                      </a:r>
                    </a:p>
                  </a:txBody>
                  <a:tcPr/>
                </a:tc>
                <a:tc>
                  <a:txBody>
                    <a:bodyPr/>
                    <a:lstStyle/>
                    <a:p>
                      <a:r>
                        <a:rPr kumimoji="1" lang="ja-JP" altLang="en-US" dirty="0"/>
                        <a:t>電話等の利用</a:t>
                      </a:r>
                    </a:p>
                  </a:txBody>
                  <a:tcPr/>
                </a:tc>
                <a:tc>
                  <a:txBody>
                    <a:bodyPr/>
                    <a:lstStyle/>
                    <a:p>
                      <a:r>
                        <a:rPr kumimoji="1" lang="ja-JP" altLang="en-US" dirty="0"/>
                        <a:t>〇</a:t>
                      </a:r>
                    </a:p>
                  </a:txBody>
                  <a:tcPr/>
                </a:tc>
                <a:extLst>
                  <a:ext uri="{0D108BD9-81ED-4DB2-BD59-A6C34878D82A}">
                    <a16:rowId xmlns:a16="http://schemas.microsoft.com/office/drawing/2014/main" val="503745041"/>
                  </a:ext>
                </a:extLst>
              </a:tr>
              <a:tr h="934384">
                <a:tc vMerge="1">
                  <a:txBody>
                    <a:bodyPr/>
                    <a:lstStyle/>
                    <a:p>
                      <a:endParaRPr kumimoji="1" lang="ja-JP" altLang="en-US" dirty="0"/>
                    </a:p>
                  </a:txBody>
                  <a:tcPr/>
                </a:tc>
                <a:tc>
                  <a:txBody>
                    <a:bodyPr/>
                    <a:lstStyle/>
                    <a:p>
                      <a:r>
                        <a:rPr kumimoji="1" lang="ja-JP" altLang="en-US" dirty="0"/>
                        <a:t>５</a:t>
                      </a:r>
                    </a:p>
                  </a:txBody>
                  <a:tcPr/>
                </a:tc>
                <a:tc>
                  <a:txBody>
                    <a:bodyPr/>
                    <a:lstStyle/>
                    <a:p>
                      <a:r>
                        <a:rPr kumimoji="1" lang="ja-JP" altLang="en-US" dirty="0"/>
                        <a:t>情緒の安定性</a:t>
                      </a:r>
                    </a:p>
                  </a:txBody>
                  <a:tcPr/>
                </a:tc>
                <a:tc>
                  <a:txBody>
                    <a:bodyPr/>
                    <a:lstStyle/>
                    <a:p>
                      <a:r>
                        <a:rPr kumimoji="1" lang="ja-JP" altLang="en-US" dirty="0"/>
                        <a:t>△</a:t>
                      </a:r>
                    </a:p>
                  </a:txBody>
                  <a:tcPr/>
                </a:tc>
                <a:extLst>
                  <a:ext uri="{0D108BD9-81ED-4DB2-BD59-A6C34878D82A}">
                    <a16:rowId xmlns:a16="http://schemas.microsoft.com/office/drawing/2014/main" val="2386156659"/>
                  </a:ext>
                </a:extLst>
              </a:tr>
              <a:tr h="934384">
                <a:tc vMerge="1">
                  <a:txBody>
                    <a:bodyPr/>
                    <a:lstStyle/>
                    <a:p>
                      <a:endParaRPr kumimoji="1" lang="ja-JP" altLang="en-US" dirty="0"/>
                    </a:p>
                  </a:txBody>
                  <a:tcPr/>
                </a:tc>
                <a:tc>
                  <a:txBody>
                    <a:bodyPr/>
                    <a:lstStyle/>
                    <a:p>
                      <a:r>
                        <a:rPr kumimoji="1" lang="ja-JP" altLang="en-US" dirty="0"/>
                        <a:t>６</a:t>
                      </a:r>
                    </a:p>
                  </a:txBody>
                  <a:tcPr/>
                </a:tc>
                <a:tc>
                  <a:txBody>
                    <a:bodyPr/>
                    <a:lstStyle/>
                    <a:p>
                      <a:r>
                        <a:rPr kumimoji="1" lang="ja-JP" altLang="en-US" dirty="0"/>
                        <a:t>協調性</a:t>
                      </a:r>
                    </a:p>
                  </a:txBody>
                  <a:tcPr/>
                </a:tc>
                <a:tc>
                  <a:txBody>
                    <a:bodyPr/>
                    <a:lstStyle/>
                    <a:p>
                      <a:r>
                        <a:rPr kumimoji="1" lang="ja-JP" altLang="en-US" dirty="0"/>
                        <a:t>△</a:t>
                      </a:r>
                    </a:p>
                  </a:txBody>
                  <a:tcPr/>
                </a:tc>
                <a:extLst>
                  <a:ext uri="{0D108BD9-81ED-4DB2-BD59-A6C34878D82A}">
                    <a16:rowId xmlns:a16="http://schemas.microsoft.com/office/drawing/2014/main" val="2857828998"/>
                  </a:ext>
                </a:extLst>
              </a:tr>
            </a:tbl>
          </a:graphicData>
        </a:graphic>
      </p:graphicFrame>
      <p:sp>
        <p:nvSpPr>
          <p:cNvPr id="9" name="四角形: 角を丸くする 8">
            <a:extLst>
              <a:ext uri="{FF2B5EF4-FFF2-40B4-BE49-F238E27FC236}">
                <a16:creationId xmlns:a16="http://schemas.microsoft.com/office/drawing/2014/main" id="{6B94526E-9CB8-0262-1BFF-395639204B8A}"/>
              </a:ext>
            </a:extLst>
          </p:cNvPr>
          <p:cNvSpPr/>
          <p:nvPr/>
        </p:nvSpPr>
        <p:spPr>
          <a:xfrm>
            <a:off x="395536" y="2212"/>
            <a:ext cx="7704856" cy="69048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だが、面談での</a:t>
            </a:r>
            <a:r>
              <a:rPr lang="ja-JP" altLang="en-US" sz="2400" dirty="0">
                <a:solidFill>
                  <a:schemeClr val="tx1"/>
                </a:solidFill>
              </a:rPr>
              <a:t>アセスメント</a:t>
            </a:r>
            <a:r>
              <a:rPr kumimoji="1" lang="ja-JP" altLang="en-US" sz="2400" dirty="0">
                <a:solidFill>
                  <a:schemeClr val="tx1"/>
                </a:solidFill>
              </a:rPr>
              <a:t>には限界がある・・・</a:t>
            </a:r>
          </a:p>
        </p:txBody>
      </p:sp>
    </p:spTree>
    <p:extLst>
      <p:ext uri="{BB962C8B-B14F-4D97-AF65-F5344CB8AC3E}">
        <p14:creationId xmlns:p14="http://schemas.microsoft.com/office/powerpoint/2010/main" val="3270239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126609" y="404664"/>
            <a:ext cx="8875877" cy="6453335"/>
          </a:xfrm>
          <a:noFill/>
          <a:ln>
            <a:noFill/>
          </a:ln>
        </p:spPr>
        <p:txBody>
          <a:bodyPr>
            <a:normAutofit/>
          </a:bodyPr>
          <a:lstStyle/>
          <a:p>
            <a:pPr marL="0" indent="0">
              <a:buNone/>
            </a:pPr>
            <a:endParaRPr lang="en-US" altLang="ja-JP" sz="1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endParaRPr lang="en-US" altLang="ja-JP" sz="1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endParaRPr lang="en-US" altLang="ja-JP" sz="1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endParaRPr lang="en-US" altLang="ja-JP" sz="1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lgn="ctr">
              <a:buNone/>
            </a:pPr>
            <a:endParaRPr lang="en-US" altLang="ja-JP" sz="2400" u="sng" dirty="0">
              <a:latin typeface="HG丸ｺﾞｼｯｸM-PRO" panose="020F0600000000000000" pitchFamily="50" charset="-128"/>
              <a:ea typeface="HG丸ｺﾞｼｯｸM-PRO" panose="020F0600000000000000" pitchFamily="50" charset="-128"/>
            </a:endParaRPr>
          </a:p>
          <a:p>
            <a:pPr marL="0" indent="0">
              <a:buNone/>
            </a:pPr>
            <a:endParaRPr lang="en-US" altLang="ja-JP" sz="7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面談で得られた情報と本人と共有した情報をもとに、</a:t>
            </a:r>
            <a:r>
              <a:rPr lang="ja-JP" altLang="en-US" sz="2800" u="sng" dirty="0">
                <a:latin typeface="HG丸ｺﾞｼｯｸM-PRO" panose="020F0600000000000000" pitchFamily="50" charset="-128"/>
                <a:ea typeface="HG丸ｺﾞｼｯｸM-PRO" panose="020F0600000000000000" pitchFamily="50" charset="-128"/>
              </a:rPr>
              <a:t>その方の就業の意向</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どんな仕事が自分に向いているのか、配慮点は何か、得意なところは何か、を本人が</a:t>
            </a:r>
            <a:r>
              <a:rPr lang="ja-JP" altLang="en-US" sz="2800" u="sng" dirty="0">
                <a:latin typeface="HG丸ｺﾞｼｯｸM-PRO" panose="020F0600000000000000" pitchFamily="50" charset="-128"/>
                <a:ea typeface="HG丸ｺﾞｼｯｸM-PRO" panose="020F0600000000000000" pitchFamily="50" charset="-128"/>
              </a:rPr>
              <a:t>支援者の気付きを得ながら</a:t>
            </a:r>
            <a:r>
              <a:rPr lang="ja-JP" altLang="en-US" sz="2800" dirty="0">
                <a:latin typeface="HG丸ｺﾞｼｯｸM-PRO" panose="020F0600000000000000" pitchFamily="50" charset="-128"/>
                <a:ea typeface="HG丸ｺﾞｼｯｸM-PRO" panose="020F0600000000000000" pitchFamily="50" charset="-128"/>
              </a:rPr>
              <a:t>、作業を通じて、より深めていくプロセス→</a:t>
            </a:r>
            <a:r>
              <a:rPr lang="ja-JP" altLang="en-US" sz="2800" u="sng" dirty="0">
                <a:latin typeface="HG丸ｺﾞｼｯｸM-PRO" panose="020F0600000000000000" pitchFamily="50" charset="-128"/>
                <a:ea typeface="HG丸ｺﾞｼｯｸM-PRO" panose="020F0600000000000000" pitchFamily="50" charset="-128"/>
              </a:rPr>
              <a:t>ここを飛ばすと、本人の意向のみの偏った職業選択になりやすい。</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endParaRPr lang="en-US" altLang="ja-JP" sz="2800">
              <a:latin typeface="HG丸ｺﾞｼｯｸM-PRO" panose="020F0600000000000000" pitchFamily="50" charset="-128"/>
              <a:ea typeface="HG丸ｺﾞｼｯｸM-PRO" panose="020F0600000000000000" pitchFamily="50" charset="-128"/>
            </a:endParaRPr>
          </a:p>
          <a:p>
            <a:pPr marL="0" indent="0">
              <a:buNone/>
            </a:pPr>
            <a:r>
              <a:rPr lang="ja-JP" altLang="en-US" sz="280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就労支援＝就職ではない。定着も含めた視点が必要。</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（障がいのある方の就業＝生活者としての視点</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賃金を得て生活をし続けることの支援）</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5" name="タイトル 1"/>
          <p:cNvSpPr txBox="1">
            <a:spLocks/>
          </p:cNvSpPr>
          <p:nvPr/>
        </p:nvSpPr>
        <p:spPr>
          <a:xfrm>
            <a:off x="1" y="0"/>
            <a:ext cx="9143999" cy="4046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作業場面でのアセスメント －</a:t>
            </a:r>
          </a:p>
        </p:txBody>
      </p:sp>
    </p:spTree>
    <p:extLst>
      <p:ext uri="{BB962C8B-B14F-4D97-AF65-F5344CB8AC3E}">
        <p14:creationId xmlns:p14="http://schemas.microsoft.com/office/powerpoint/2010/main" val="79625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500"/>
                                        <p:tgtEl>
                                          <p:spTgt spid="4">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500"/>
                                        <p:tgtEl>
                                          <p:spTgt spid="4">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500"/>
                                        <p:tgtEl>
                                          <p:spTgt spid="4">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38FE761-4B40-4CB5-9EA0-A6DD5C2068F2}"/>
              </a:ext>
            </a:extLst>
          </p:cNvPr>
          <p:cNvSpPr txBox="1"/>
          <p:nvPr/>
        </p:nvSpPr>
        <p:spPr>
          <a:xfrm>
            <a:off x="251519" y="28021"/>
            <a:ext cx="6048673" cy="461665"/>
          </a:xfrm>
          <a:prstGeom prst="rect">
            <a:avLst/>
          </a:prstGeom>
          <a:noFill/>
        </p:spPr>
        <p:txBody>
          <a:bodyPr wrap="square" rtlCol="0">
            <a:spAutoFit/>
          </a:bodyPr>
          <a:lstStyle/>
          <a:p>
            <a:r>
              <a:rPr lang="ja-JP" altLang="en-US" sz="2400" dirty="0"/>
              <a:t>作業場面でのアセスメント</a:t>
            </a:r>
            <a:r>
              <a:rPr lang="en-US" altLang="ja-JP" sz="2400" dirty="0"/>
              <a:t>‐</a:t>
            </a:r>
            <a:r>
              <a:rPr lang="ja-JP" altLang="en-US" sz="2400" dirty="0"/>
              <a:t>その構造</a:t>
            </a:r>
            <a:r>
              <a:rPr lang="en-US" altLang="ja-JP" sz="2400" dirty="0"/>
              <a:t>‐</a:t>
            </a:r>
          </a:p>
        </p:txBody>
      </p:sp>
      <p:sp>
        <p:nvSpPr>
          <p:cNvPr id="5" name="テキスト ボックス 4">
            <a:extLst>
              <a:ext uri="{FF2B5EF4-FFF2-40B4-BE49-F238E27FC236}">
                <a16:creationId xmlns:a16="http://schemas.microsoft.com/office/drawing/2014/main" id="{138FE761-4B40-4CB5-9EA0-A6DD5C2068F2}"/>
              </a:ext>
            </a:extLst>
          </p:cNvPr>
          <p:cNvSpPr txBox="1"/>
          <p:nvPr/>
        </p:nvSpPr>
        <p:spPr>
          <a:xfrm>
            <a:off x="392963" y="867550"/>
            <a:ext cx="3160688" cy="3046988"/>
          </a:xfrm>
          <a:prstGeom prst="rect">
            <a:avLst/>
          </a:prstGeom>
          <a:noFill/>
        </p:spPr>
        <p:txBody>
          <a:bodyPr wrap="square" rtlCol="0">
            <a:spAutoFit/>
          </a:bodyPr>
          <a:lstStyle/>
          <a:p>
            <a:endParaRPr lang="en-US" altLang="ja-JP" sz="2400" dirty="0"/>
          </a:p>
          <a:p>
            <a:endParaRPr lang="en-US" altLang="ja-JP" sz="2400" dirty="0"/>
          </a:p>
          <a:p>
            <a:r>
              <a:rPr kumimoji="1" lang="ja-JP" altLang="en-US" sz="2400" dirty="0"/>
              <a:t>◎行動観察</a:t>
            </a:r>
            <a:endParaRPr kumimoji="1" lang="en-US" altLang="ja-JP" sz="2400" dirty="0"/>
          </a:p>
          <a:p>
            <a:r>
              <a:rPr lang="ja-JP" altLang="en-US" sz="2400" dirty="0"/>
              <a:t>　　・施設内作業</a:t>
            </a:r>
            <a:endParaRPr lang="en-US" altLang="ja-JP" sz="2400" dirty="0"/>
          </a:p>
          <a:p>
            <a:r>
              <a:rPr kumimoji="1" lang="ja-JP" altLang="en-US" sz="2400" dirty="0"/>
              <a:t>　　・職場実習</a:t>
            </a:r>
            <a:endParaRPr kumimoji="1" lang="en-US" altLang="ja-JP" sz="2400" dirty="0"/>
          </a:p>
          <a:p>
            <a:endParaRPr kumimoji="1" lang="en-US" altLang="ja-JP" sz="2400" dirty="0"/>
          </a:p>
          <a:p>
            <a:endParaRPr kumimoji="1" lang="en-US" altLang="ja-JP" sz="2400" dirty="0"/>
          </a:p>
          <a:p>
            <a:endParaRPr lang="en-US" altLang="ja-JP" sz="2400" dirty="0"/>
          </a:p>
        </p:txBody>
      </p:sp>
      <p:graphicFrame>
        <p:nvGraphicFramePr>
          <p:cNvPr id="6" name="図表 5">
            <a:extLst>
              <a:ext uri="{FF2B5EF4-FFF2-40B4-BE49-F238E27FC236}">
                <a16:creationId xmlns:a16="http://schemas.microsoft.com/office/drawing/2014/main" id="{1E2CEA5C-AB3D-49AA-A61D-0F39F12B5E60}"/>
              </a:ext>
            </a:extLst>
          </p:cNvPr>
          <p:cNvGraphicFramePr/>
          <p:nvPr>
            <p:extLst>
              <p:ext uri="{D42A27DB-BD31-4B8C-83A1-F6EECF244321}">
                <p14:modId xmlns:p14="http://schemas.microsoft.com/office/powerpoint/2010/main" val="3809657095"/>
              </p:ext>
            </p:extLst>
          </p:nvPr>
        </p:nvGraphicFramePr>
        <p:xfrm>
          <a:off x="5043711" y="721285"/>
          <a:ext cx="4064793" cy="3614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a:extLst>
              <a:ext uri="{FF2B5EF4-FFF2-40B4-BE49-F238E27FC236}">
                <a16:creationId xmlns:a16="http://schemas.microsoft.com/office/drawing/2014/main" id="{5C7B4601-44AA-4007-8ECC-7ED438F604F3}"/>
              </a:ext>
            </a:extLst>
          </p:cNvPr>
          <p:cNvSpPr txBox="1"/>
          <p:nvPr/>
        </p:nvSpPr>
        <p:spPr>
          <a:xfrm>
            <a:off x="1115616" y="3090446"/>
            <a:ext cx="4104456" cy="338554"/>
          </a:xfrm>
          <a:prstGeom prst="rect">
            <a:avLst/>
          </a:prstGeom>
          <a:noFill/>
        </p:spPr>
        <p:txBody>
          <a:bodyPr wrap="square" rtlCol="0">
            <a:spAutoFit/>
          </a:bodyPr>
          <a:lstStyle/>
          <a:p>
            <a:r>
              <a:rPr kumimoji="1" lang="en-US" altLang="ja-JP" sz="1600" dirty="0"/>
              <a:t>※</a:t>
            </a:r>
            <a:r>
              <a:rPr kumimoji="1" lang="ja-JP" altLang="en-US" sz="1600" dirty="0"/>
              <a:t>作業場面での情報は、</a:t>
            </a:r>
            <a:r>
              <a:rPr lang="en-US" altLang="ja-JP" sz="1600" dirty="0"/>
              <a:t>3</a:t>
            </a:r>
            <a:r>
              <a:rPr lang="ja-JP" altLang="en-US" sz="1600" dirty="0" err="1"/>
              <a:t>つの</a:t>
            </a:r>
            <a:r>
              <a:rPr lang="ja-JP" altLang="en-US" sz="1600" dirty="0"/>
              <a:t>視点で整理</a:t>
            </a:r>
            <a:endParaRPr kumimoji="1" lang="ja-JP" altLang="en-US" sz="1600" dirty="0"/>
          </a:p>
        </p:txBody>
      </p:sp>
      <p:sp>
        <p:nvSpPr>
          <p:cNvPr id="3" name="右矢印 2"/>
          <p:cNvSpPr/>
          <p:nvPr/>
        </p:nvSpPr>
        <p:spPr>
          <a:xfrm>
            <a:off x="3375865" y="1929237"/>
            <a:ext cx="1152128" cy="695851"/>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566118" y="5776675"/>
            <a:ext cx="5184576" cy="7200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rPr>
              <a:t>本人の自己理解</a:t>
            </a:r>
          </a:p>
        </p:txBody>
      </p:sp>
      <p:sp>
        <p:nvSpPr>
          <p:cNvPr id="9" name="下矢印 8"/>
          <p:cNvSpPr/>
          <p:nvPr/>
        </p:nvSpPr>
        <p:spPr>
          <a:xfrm>
            <a:off x="3438326" y="4782644"/>
            <a:ext cx="1440160" cy="886408"/>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C7B4601-44AA-4007-8ECC-7ED438F604F3}"/>
              </a:ext>
            </a:extLst>
          </p:cNvPr>
          <p:cNvSpPr txBox="1"/>
          <p:nvPr/>
        </p:nvSpPr>
        <p:spPr>
          <a:xfrm>
            <a:off x="2462477" y="4274348"/>
            <a:ext cx="3672408" cy="461665"/>
          </a:xfrm>
          <a:prstGeom prst="rect">
            <a:avLst/>
          </a:prstGeom>
          <a:noFill/>
        </p:spPr>
        <p:txBody>
          <a:bodyPr wrap="square" rtlCol="0">
            <a:spAutoFit/>
          </a:bodyPr>
          <a:lstStyle/>
          <a:p>
            <a:pPr algn="ctr"/>
            <a:r>
              <a:rPr lang="ja-JP" altLang="en-US" sz="2400" dirty="0"/>
              <a:t>本人へのフィードバック</a:t>
            </a:r>
            <a:endParaRPr kumimoji="1" lang="ja-JP" altLang="en-US" sz="2400" dirty="0"/>
          </a:p>
        </p:txBody>
      </p:sp>
      <p:sp>
        <p:nvSpPr>
          <p:cNvPr id="4" name="吹き出し: 角を丸めた四角形 3">
            <a:extLst>
              <a:ext uri="{FF2B5EF4-FFF2-40B4-BE49-F238E27FC236}">
                <a16:creationId xmlns:a16="http://schemas.microsoft.com/office/drawing/2014/main" id="{4873FC6B-65CF-45E7-961D-46F1224F3BD1}"/>
              </a:ext>
            </a:extLst>
          </p:cNvPr>
          <p:cNvSpPr/>
          <p:nvPr/>
        </p:nvSpPr>
        <p:spPr>
          <a:xfrm>
            <a:off x="5796136" y="4544842"/>
            <a:ext cx="3312368" cy="1101961"/>
          </a:xfrm>
          <a:prstGeom prst="wedgeRoundRectCallout">
            <a:avLst>
              <a:gd name="adj1" fmla="val -45322"/>
              <a:gd name="adj2" fmla="val 74545"/>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u="sng" dirty="0">
                <a:solidFill>
                  <a:schemeClr val="tx1"/>
                </a:solidFill>
                <a:latin typeface="HG丸ｺﾞｼｯｸM-PRO" panose="020F0600000000000000" pitchFamily="50" charset="-128"/>
                <a:ea typeface="HG丸ｺﾞｼｯｸM-PRO" panose="020F0600000000000000" pitchFamily="50" charset="-128"/>
              </a:rPr>
              <a:t>自分では気づいていない部分を支援者の気付きを得ながら洞察を深めていく作業。</a:t>
            </a:r>
            <a:endParaRPr lang="en-US" altLang="ja-JP" sz="1800" u="sng"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dirty="0"/>
          </a:p>
        </p:txBody>
      </p:sp>
    </p:spTree>
    <p:extLst>
      <p:ext uri="{BB962C8B-B14F-4D97-AF65-F5344CB8AC3E}">
        <p14:creationId xmlns:p14="http://schemas.microsoft.com/office/powerpoint/2010/main" val="216617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134061" y="739150"/>
            <a:ext cx="8875877" cy="652135"/>
          </a:xfrm>
          <a:noFill/>
          <a:ln>
            <a:noFill/>
          </a:ln>
        </p:spPr>
        <p:txBody>
          <a:bodyPr>
            <a:normAutofit fontScale="70000" lnSpcReduction="20000"/>
          </a:bodyPr>
          <a:lstStyle/>
          <a:p>
            <a:pPr marL="0" indent="0">
              <a:buNone/>
            </a:pPr>
            <a:r>
              <a:rPr lang="ja-JP" altLang="en-US" sz="3600" dirty="0">
                <a:latin typeface="HG丸ｺﾞｼｯｸM-PRO" panose="020F0600000000000000" pitchFamily="50" charset="-128"/>
                <a:ea typeface="HG丸ｺﾞｼｯｸM-PRO" panose="020F0600000000000000" pitchFamily="50" charset="-128"/>
              </a:rPr>
              <a:t>●様々な環境で作業をしてもらうと、気付きも多くなる</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239193" y="1828801"/>
            <a:ext cx="4245722" cy="10939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HG丸ｺﾞｼｯｸM-PRO" panose="020F0600000000000000" pitchFamily="50" charset="-128"/>
                <a:ea typeface="HG丸ｺﾞｼｯｸM-PRO" panose="020F0600000000000000" pitchFamily="50" charset="-128"/>
              </a:rPr>
              <a:t>一人で作業する環境</a:t>
            </a:r>
          </a:p>
        </p:txBody>
      </p:sp>
      <p:sp>
        <p:nvSpPr>
          <p:cNvPr id="8" name="角丸四角形 7"/>
          <p:cNvSpPr/>
          <p:nvPr/>
        </p:nvSpPr>
        <p:spPr>
          <a:xfrm>
            <a:off x="4620839" y="1828799"/>
            <a:ext cx="4245722" cy="10939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人が近くにいる環境</a:t>
            </a:r>
            <a:endParaRPr kumimoji="1" lang="ja-JP" altLang="en-US"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239193" y="3042313"/>
            <a:ext cx="4245722" cy="108131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複数の人と共同で</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作業する環境</a:t>
            </a:r>
            <a:endParaRPr kumimoji="1" lang="ja-JP" altLang="en-US"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角丸四角形 10"/>
          <p:cNvSpPr/>
          <p:nvPr/>
        </p:nvSpPr>
        <p:spPr>
          <a:xfrm>
            <a:off x="239193" y="4243204"/>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事前に決まった</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ルールがある環境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4620839" y="4243204"/>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作業を行う過程で</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各種変更点がある環境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4620839" y="3063299"/>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複数の人が同じを空間を</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共有している環境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239193" y="5440304"/>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作業途中で指示や依頼</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などがある環境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4620839" y="5444556"/>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条件（時間や量）がある環境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1" y="0"/>
            <a:ext cx="9143999" cy="4682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作業場面でのアセスメント －</a:t>
            </a:r>
          </a:p>
        </p:txBody>
      </p:sp>
    </p:spTree>
    <p:extLst>
      <p:ext uri="{BB962C8B-B14F-4D97-AF65-F5344CB8AC3E}">
        <p14:creationId xmlns:p14="http://schemas.microsoft.com/office/powerpoint/2010/main" val="172525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1" grpId="0" animBg="1"/>
      <p:bldP spid="12" grpId="0" animBg="1"/>
      <p:bldP spid="13" grpId="0" animBg="1"/>
      <p:bldP spid="14"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0" y="468264"/>
            <a:ext cx="8875877" cy="6075602"/>
          </a:xfrm>
          <a:noFill/>
          <a:ln>
            <a:noFill/>
          </a:ln>
        </p:spPr>
        <p:txBody>
          <a:bodyPr>
            <a:noAutofit/>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○仕事の視点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作業スピード、正確性、集中力、持続力、巧緻性、 理解力</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体力、身体機能、</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○人的環境の視点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集団の人数、男女比、年齢層、障がいのある方との相性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横のつながり、上下の理解</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○物理的環境の視点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音、湿度、光、におい、空間、空調、動線、</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バリアフリー　</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○社会性・コミュニケーションの側面</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職業人としての振る舞い（報告・連絡・相談・質問・問</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い合わせ・依頼・言葉使い・姿勢・その他）、協調性、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変化への対応力、作業環境への対応、</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1" y="0"/>
            <a:ext cx="9143999" cy="4682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作業場面でのアセスメント ②－</a:t>
            </a:r>
          </a:p>
        </p:txBody>
      </p:sp>
    </p:spTree>
    <p:extLst>
      <p:ext uri="{BB962C8B-B14F-4D97-AF65-F5344CB8AC3E}">
        <p14:creationId xmlns:p14="http://schemas.microsoft.com/office/powerpoint/2010/main" val="71514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fade">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500"/>
                                        <p:tgtEl>
                                          <p:spTgt spid="2">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12" end="12"/>
                                            </p:txEl>
                                          </p:spTgt>
                                        </p:tgtEl>
                                        <p:attrNameLst>
                                          <p:attrName>style.visibility</p:attrName>
                                        </p:attrNameLst>
                                      </p:cBhvr>
                                      <p:to>
                                        <p:strVal val="visible"/>
                                      </p:to>
                                    </p:set>
                                    <p:animEffect transition="in" filter="fade">
                                      <p:cBhvr>
                                        <p:cTn id="52" dur="500"/>
                                        <p:tgtEl>
                                          <p:spTgt spid="2">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xEl>
                                              <p:pRg st="13" end="13"/>
                                            </p:txEl>
                                          </p:spTgt>
                                        </p:tgtEl>
                                        <p:attrNameLst>
                                          <p:attrName>style.visibility</p:attrName>
                                        </p:attrNameLst>
                                      </p:cBhvr>
                                      <p:to>
                                        <p:strVal val="visible"/>
                                      </p:to>
                                    </p:set>
                                    <p:animEffect transition="in" filter="fade">
                                      <p:cBhvr>
                                        <p:cTn id="57"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3A80625-83CE-070C-F2ED-4EB0ACAC9574}"/>
              </a:ext>
            </a:extLst>
          </p:cNvPr>
          <p:cNvSpPr>
            <a:spLocks noGrp="1"/>
          </p:cNvSpPr>
          <p:nvPr>
            <p:ph idx="1"/>
          </p:nvPr>
        </p:nvSpPr>
        <p:spPr>
          <a:xfrm>
            <a:off x="0" y="260648"/>
            <a:ext cx="8877163" cy="5453509"/>
          </a:xfrm>
        </p:spPr>
        <p:txBody>
          <a:bodyPr/>
          <a:lstStyle/>
          <a:p>
            <a:pPr marL="0" indent="0">
              <a:buNone/>
            </a:pPr>
            <a:r>
              <a:rPr lang="ja-JP" altLang="en-US" sz="3200" dirty="0">
                <a:latin typeface="HG丸ｺﾞｼｯｸM-PRO" panose="020F0600000000000000" pitchFamily="50" charset="-128"/>
                <a:ea typeface="HG丸ｺﾞｼｯｸM-PRO" panose="020F0600000000000000" pitchFamily="50" charset="-128"/>
              </a:rPr>
              <a:t>　　　　</a:t>
            </a:r>
            <a:r>
              <a:rPr lang="ja-JP" altLang="en-US" sz="3200" dirty="0">
                <a:latin typeface="HGP創英角ｺﾞｼｯｸUB" panose="020B0900000000000000" pitchFamily="50" charset="-128"/>
                <a:ea typeface="HGP創英角ｺﾞｼｯｸUB" panose="020B0900000000000000" pitchFamily="50" charset="-128"/>
              </a:rPr>
              <a:t>－ 作業場面でのアセスメント －</a:t>
            </a:r>
          </a:p>
          <a:p>
            <a:r>
              <a:rPr kumimoji="1" lang="ja-JP" altLang="en-US" sz="2800" dirty="0">
                <a:latin typeface="HG丸ｺﾞｼｯｸM-PRO" panose="020F0600000000000000" pitchFamily="50" charset="-128"/>
                <a:ea typeface="HG丸ｺﾞｼｯｸM-PRO" panose="020F0600000000000000" pitchFamily="50" charset="-128"/>
              </a:rPr>
              <a:t>作業面でのアセスメントは時間軸で見ていく</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時間軸によって変化する部分、変化しない部分が見えてくる</a:t>
            </a:r>
            <a:endParaRPr kumimoji="1" lang="ja-JP" altLang="en-US" sz="2800" dirty="0">
              <a:latin typeface="HG丸ｺﾞｼｯｸM-PRO" panose="020F0600000000000000" pitchFamily="50" charset="-128"/>
              <a:ea typeface="HG丸ｺﾞｼｯｸM-PRO" panose="020F0600000000000000" pitchFamily="50" charset="-128"/>
            </a:endParaRPr>
          </a:p>
        </p:txBody>
      </p:sp>
      <p:graphicFrame>
        <p:nvGraphicFramePr>
          <p:cNvPr id="4" name="図表 3">
            <a:extLst>
              <a:ext uri="{FF2B5EF4-FFF2-40B4-BE49-F238E27FC236}">
                <a16:creationId xmlns:a16="http://schemas.microsoft.com/office/drawing/2014/main" id="{E33964C8-2081-0DC1-3EF4-628BFEA5B8AD}"/>
              </a:ext>
            </a:extLst>
          </p:cNvPr>
          <p:cNvGraphicFramePr/>
          <p:nvPr>
            <p:extLst>
              <p:ext uri="{D42A27DB-BD31-4B8C-83A1-F6EECF244321}">
                <p14:modId xmlns:p14="http://schemas.microsoft.com/office/powerpoint/2010/main" val="1242563558"/>
              </p:ext>
            </p:extLst>
          </p:nvPr>
        </p:nvGraphicFramePr>
        <p:xfrm>
          <a:off x="487514" y="1650157"/>
          <a:ext cx="819928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四角形: 角を丸くする 1">
            <a:extLst>
              <a:ext uri="{FF2B5EF4-FFF2-40B4-BE49-F238E27FC236}">
                <a16:creationId xmlns:a16="http://schemas.microsoft.com/office/drawing/2014/main" id="{F27E5718-A886-054F-5FDC-EE6B63865BD2}"/>
              </a:ext>
            </a:extLst>
          </p:cNvPr>
          <p:cNvSpPr/>
          <p:nvPr/>
        </p:nvSpPr>
        <p:spPr>
          <a:xfrm>
            <a:off x="297150" y="5793053"/>
            <a:ext cx="8580014"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変化のペースは人それぞれ。長い目で見ていく必要もある。</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2935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6609" y="937834"/>
            <a:ext cx="8875877" cy="5755067"/>
          </a:xfrm>
          <a:noFill/>
          <a:ln>
            <a:noFill/>
          </a:ln>
        </p:spPr>
        <p:txBody>
          <a:bodyPr>
            <a:normAutofit/>
          </a:bodyPr>
          <a:lstStyle/>
          <a:p>
            <a:pPr marL="0" indent="0">
              <a:buNone/>
            </a:pP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sz="3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r>
              <a:rPr lang="ja-JP" altLang="en-US" sz="3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sz="3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390197" y="1467587"/>
            <a:ext cx="2680138" cy="4193661"/>
            <a:chOff x="390197" y="1879837"/>
            <a:chExt cx="2680138" cy="4193661"/>
          </a:xfrm>
        </p:grpSpPr>
        <p:sp>
          <p:nvSpPr>
            <p:cNvPr id="8" name="角丸四角形 7"/>
            <p:cNvSpPr/>
            <p:nvPr/>
          </p:nvSpPr>
          <p:spPr>
            <a:xfrm>
              <a:off x="390197" y="2624960"/>
              <a:ext cx="603030" cy="268013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latin typeface="HG丸ｺﾞｼｯｸM-PRO" panose="020F0600000000000000" pitchFamily="50" charset="-128"/>
                  <a:ea typeface="HG丸ｺﾞｼｯｸM-PRO" panose="020F0600000000000000" pitchFamily="50" charset="-128"/>
                </a:rPr>
                <a:t>自</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己</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評</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価</a:t>
              </a:r>
              <a:endParaRPr kumimoji="1" lang="ja-JP" altLang="en-US" sz="4400" dirty="0">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2467305" y="2624958"/>
              <a:ext cx="603030" cy="268013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latin typeface="HG丸ｺﾞｼｯｸM-PRO" panose="020F0600000000000000" pitchFamily="50" charset="-128"/>
                  <a:ea typeface="HG丸ｺﾞｼｯｸM-PRO" panose="020F0600000000000000" pitchFamily="50" charset="-128"/>
                </a:rPr>
                <a:t>職員</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評</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価</a:t>
              </a:r>
              <a:endParaRPr kumimoji="1" lang="ja-JP" altLang="en-US" sz="4400" dirty="0">
                <a:latin typeface="HG丸ｺﾞｼｯｸM-PRO" panose="020F0600000000000000" pitchFamily="50" charset="-128"/>
                <a:ea typeface="HG丸ｺﾞｼｯｸM-PRO" panose="020F0600000000000000" pitchFamily="50" charset="-128"/>
              </a:endParaRPr>
            </a:p>
          </p:txBody>
        </p:sp>
        <p:sp>
          <p:nvSpPr>
            <p:cNvPr id="11" name="左右矢印吹き出し 10"/>
            <p:cNvSpPr/>
            <p:nvPr/>
          </p:nvSpPr>
          <p:spPr>
            <a:xfrm>
              <a:off x="1052108" y="3090040"/>
              <a:ext cx="1356317" cy="1749972"/>
            </a:xfrm>
            <a:prstGeom prst="leftRightArrowCallout">
              <a:avLst>
                <a:gd name="adj1" fmla="val 21396"/>
                <a:gd name="adj2" fmla="val 25000"/>
                <a:gd name="adj3" fmla="val 25000"/>
                <a:gd name="adj4" fmla="val 3766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共</a:t>
              </a:r>
              <a:endParaRPr kumimoji="1" lang="en-US" altLang="ja-JP" sz="4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pPr algn="ctr"/>
              <a:r>
                <a:rPr kumimoji="1" lang="ja-JP" altLang="en-US" sz="4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有</a:t>
              </a:r>
            </a:p>
          </p:txBody>
        </p:sp>
        <p:sp>
          <p:nvSpPr>
            <p:cNvPr id="13" name="下カーブ矢印 12"/>
            <p:cNvSpPr/>
            <p:nvPr/>
          </p:nvSpPr>
          <p:spPr>
            <a:xfrm>
              <a:off x="656239" y="1879837"/>
              <a:ext cx="2264324" cy="709450"/>
            </a:xfrm>
            <a:prstGeom prst="curvedDownArrow">
              <a:avLst>
                <a:gd name="adj1" fmla="val 8587"/>
                <a:gd name="adj2" fmla="val 54289"/>
                <a:gd name="adj3" fmla="val 3998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下カーブ矢印 15"/>
            <p:cNvSpPr/>
            <p:nvPr/>
          </p:nvSpPr>
          <p:spPr>
            <a:xfrm rot="10800000">
              <a:off x="527563" y="5364048"/>
              <a:ext cx="2264324" cy="709450"/>
            </a:xfrm>
            <a:prstGeom prst="curvedDownArrow">
              <a:avLst>
                <a:gd name="adj1" fmla="val 8587"/>
                <a:gd name="adj2" fmla="val 54289"/>
                <a:gd name="adj3" fmla="val 3998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8" name="コンテンツ プレースホルダー 2"/>
          <p:cNvSpPr txBox="1">
            <a:spLocks/>
          </p:cNvSpPr>
          <p:nvPr/>
        </p:nvSpPr>
        <p:spPr>
          <a:xfrm>
            <a:off x="3192841" y="1772816"/>
            <a:ext cx="5687086" cy="41936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latin typeface="HG丸ｺﾞｼｯｸM-PRO" panose="020F0600000000000000" pitchFamily="50" charset="-128"/>
                <a:ea typeface="HG丸ｺﾞｼｯｸM-PRO" panose="020F0600000000000000" pitchFamily="50" charset="-128"/>
              </a:rPr>
              <a:t>・利用者と職員の評価が共有されている</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事、そして、ある程度一致している事</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が大切。</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・そのために、利用者がどのように自分</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の事を評価しているかを、職員が把握</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することがポイントとなる。</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・そして、職員の評価を利用者に理解で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きるように伝える事（共有）が必要。</a:t>
            </a:r>
          </a:p>
        </p:txBody>
      </p:sp>
      <p:sp>
        <p:nvSpPr>
          <p:cNvPr id="12" name="タイトル 1"/>
          <p:cNvSpPr txBox="1">
            <a:spLocks/>
          </p:cNvSpPr>
          <p:nvPr/>
        </p:nvSpPr>
        <p:spPr>
          <a:xfrm>
            <a:off x="1" y="-36576"/>
            <a:ext cx="9143999" cy="54868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アセスメントの共有 －</a:t>
            </a:r>
          </a:p>
        </p:txBody>
      </p:sp>
    </p:spTree>
    <p:extLst>
      <p:ext uri="{BB962C8B-B14F-4D97-AF65-F5344CB8AC3E}">
        <p14:creationId xmlns:p14="http://schemas.microsoft.com/office/powerpoint/2010/main" val="36287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8">
                                            <p:txEl>
                                              <p:pRg st="1" end="1"/>
                                            </p:txEl>
                                          </p:spTgt>
                                        </p:tgtEl>
                                        <p:attrNameLst>
                                          <p:attrName>style.visibility</p:attrName>
                                        </p:attrNameLst>
                                      </p:cBhvr>
                                      <p:to>
                                        <p:strVal val="visible"/>
                                      </p:to>
                                    </p:set>
                                    <p:animEffect transition="in" filter="fade">
                                      <p:cBhvr>
                                        <p:cTn id="10" dur="500"/>
                                        <p:tgtEl>
                                          <p:spTgt spid="1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xEl>
                                              <p:pRg st="2" end="2"/>
                                            </p:txEl>
                                          </p:spTgt>
                                        </p:tgtEl>
                                        <p:attrNameLst>
                                          <p:attrName>style.visibility</p:attrName>
                                        </p:attrNameLst>
                                      </p:cBhvr>
                                      <p:to>
                                        <p:strVal val="visible"/>
                                      </p:to>
                                    </p:set>
                                    <p:animEffect transition="in" filter="fade">
                                      <p:cBhvr>
                                        <p:cTn id="13" dur="500"/>
                                        <p:tgtEl>
                                          <p:spTgt spid="18">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8">
                                            <p:txEl>
                                              <p:pRg st="3" end="3"/>
                                            </p:txEl>
                                          </p:spTgt>
                                        </p:tgtEl>
                                        <p:attrNameLst>
                                          <p:attrName>style.visibility</p:attrName>
                                        </p:attrNameLst>
                                      </p:cBhvr>
                                      <p:to>
                                        <p:strVal val="visible"/>
                                      </p:to>
                                    </p:set>
                                    <p:animEffect transition="in" filter="fade">
                                      <p:cBhvr>
                                        <p:cTn id="18" dur="500"/>
                                        <p:tgtEl>
                                          <p:spTgt spid="18">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8">
                                            <p:txEl>
                                              <p:pRg st="4" end="4"/>
                                            </p:txEl>
                                          </p:spTgt>
                                        </p:tgtEl>
                                        <p:attrNameLst>
                                          <p:attrName>style.visibility</p:attrName>
                                        </p:attrNameLst>
                                      </p:cBhvr>
                                      <p:to>
                                        <p:strVal val="visible"/>
                                      </p:to>
                                    </p:set>
                                    <p:animEffect transition="in" filter="fade">
                                      <p:cBhvr>
                                        <p:cTn id="21" dur="500"/>
                                        <p:tgtEl>
                                          <p:spTgt spid="18">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8">
                                            <p:txEl>
                                              <p:pRg st="5" end="5"/>
                                            </p:txEl>
                                          </p:spTgt>
                                        </p:tgtEl>
                                        <p:attrNameLst>
                                          <p:attrName>style.visibility</p:attrName>
                                        </p:attrNameLst>
                                      </p:cBhvr>
                                      <p:to>
                                        <p:strVal val="visible"/>
                                      </p:to>
                                    </p:set>
                                    <p:animEffect transition="in" filter="fade">
                                      <p:cBhvr>
                                        <p:cTn id="24" dur="500"/>
                                        <p:tgtEl>
                                          <p:spTgt spid="18">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8">
                                            <p:txEl>
                                              <p:pRg st="6" end="6"/>
                                            </p:txEl>
                                          </p:spTgt>
                                        </p:tgtEl>
                                        <p:attrNameLst>
                                          <p:attrName>style.visibility</p:attrName>
                                        </p:attrNameLst>
                                      </p:cBhvr>
                                      <p:to>
                                        <p:strVal val="visible"/>
                                      </p:to>
                                    </p:set>
                                    <p:animEffect transition="in" filter="fade">
                                      <p:cBhvr>
                                        <p:cTn id="29" dur="500"/>
                                        <p:tgtEl>
                                          <p:spTgt spid="18">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8">
                                            <p:txEl>
                                              <p:pRg st="7" end="7"/>
                                            </p:txEl>
                                          </p:spTgt>
                                        </p:tgtEl>
                                        <p:attrNameLst>
                                          <p:attrName>style.visibility</p:attrName>
                                        </p:attrNameLst>
                                      </p:cBhvr>
                                      <p:to>
                                        <p:strVal val="visible"/>
                                      </p:to>
                                    </p:set>
                                    <p:animEffect transition="in" filter="fade">
                                      <p:cBhvr>
                                        <p:cTn id="32" dur="500"/>
                                        <p:tgtEl>
                                          <p:spTgt spid="1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FE8EC32-A791-B1BC-9F94-10CFB5501176}"/>
              </a:ext>
            </a:extLst>
          </p:cNvPr>
          <p:cNvSpPr>
            <a:spLocks noGrp="1"/>
          </p:cNvSpPr>
          <p:nvPr>
            <p:ph idx="1"/>
          </p:nvPr>
        </p:nvSpPr>
        <p:spPr>
          <a:xfrm>
            <a:off x="457200" y="332656"/>
            <a:ext cx="8229600" cy="5793507"/>
          </a:xfrm>
        </p:spPr>
        <p:txBody>
          <a:bodyPr/>
          <a:lstStyle/>
          <a:p>
            <a:r>
              <a:rPr kumimoji="1" lang="ja-JP" altLang="en-US" dirty="0"/>
              <a:t>演習</a:t>
            </a:r>
            <a:endParaRPr kumimoji="1" lang="en-US" altLang="ja-JP" dirty="0"/>
          </a:p>
          <a:p>
            <a:endParaRPr kumimoji="1" lang="ja-JP" altLang="en-US" dirty="0"/>
          </a:p>
        </p:txBody>
      </p:sp>
      <p:graphicFrame>
        <p:nvGraphicFramePr>
          <p:cNvPr id="7" name="図表 6">
            <a:extLst>
              <a:ext uri="{FF2B5EF4-FFF2-40B4-BE49-F238E27FC236}">
                <a16:creationId xmlns:a16="http://schemas.microsoft.com/office/drawing/2014/main" id="{4CAC7DF4-94A7-01CB-7996-0E4C9B835E8C}"/>
              </a:ext>
            </a:extLst>
          </p:cNvPr>
          <p:cNvGraphicFramePr/>
          <p:nvPr>
            <p:extLst>
              <p:ext uri="{D42A27DB-BD31-4B8C-83A1-F6EECF244321}">
                <p14:modId xmlns:p14="http://schemas.microsoft.com/office/powerpoint/2010/main" val="2401738781"/>
              </p:ext>
            </p:extLst>
          </p:nvPr>
        </p:nvGraphicFramePr>
        <p:xfrm>
          <a:off x="92990" y="908720"/>
          <a:ext cx="892848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図表 7">
            <a:extLst>
              <a:ext uri="{FF2B5EF4-FFF2-40B4-BE49-F238E27FC236}">
                <a16:creationId xmlns:a16="http://schemas.microsoft.com/office/drawing/2014/main" id="{FD270CA5-EBF9-A048-3791-4B502EA9A895}"/>
              </a:ext>
            </a:extLst>
          </p:cNvPr>
          <p:cNvGraphicFramePr/>
          <p:nvPr>
            <p:extLst>
              <p:ext uri="{D42A27DB-BD31-4B8C-83A1-F6EECF244321}">
                <p14:modId xmlns:p14="http://schemas.microsoft.com/office/powerpoint/2010/main" val="1029729849"/>
              </p:ext>
            </p:extLst>
          </p:nvPr>
        </p:nvGraphicFramePr>
        <p:xfrm>
          <a:off x="179080" y="3971576"/>
          <a:ext cx="8869490" cy="28803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758784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5536" y="152636"/>
            <a:ext cx="6120680" cy="79208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職業準備性（</a:t>
            </a:r>
            <a:r>
              <a:rPr lang="en-US" altLang="ja-JP" sz="2400" dirty="0">
                <a:solidFill>
                  <a:schemeClr val="tx1"/>
                </a:solidFill>
              </a:rPr>
              <a:t>work preparation</a:t>
            </a:r>
            <a:r>
              <a:rPr lang="ja-JP" altLang="en-US" sz="2400" dirty="0">
                <a:solidFill>
                  <a:schemeClr val="tx1"/>
                </a:solidFill>
              </a:rPr>
              <a:t>）とは</a:t>
            </a:r>
            <a:r>
              <a:rPr kumimoji="1" lang="ja-JP" altLang="en-US" sz="2400" dirty="0">
                <a:solidFill>
                  <a:schemeClr val="tx1"/>
                </a:solidFill>
              </a:rPr>
              <a:t>　　　</a:t>
            </a:r>
            <a:endParaRPr kumimoji="1" lang="en-US" altLang="ja-JP" sz="2400" dirty="0">
              <a:solidFill>
                <a:schemeClr val="tx1"/>
              </a:solidFill>
            </a:endParaRPr>
          </a:p>
        </p:txBody>
      </p:sp>
      <p:sp>
        <p:nvSpPr>
          <p:cNvPr id="6" name="正方形/長方形 5"/>
          <p:cNvSpPr/>
          <p:nvPr/>
        </p:nvSpPr>
        <p:spPr>
          <a:xfrm>
            <a:off x="395536" y="1487741"/>
            <a:ext cx="7992888" cy="1200329"/>
          </a:xfrm>
          <a:prstGeom prst="rect">
            <a:avLst/>
          </a:prstGeom>
        </p:spPr>
        <p:txBody>
          <a:bodyPr wrap="square">
            <a:spAutoFit/>
          </a:bodyPr>
          <a:lstStyle/>
          <a:p>
            <a:r>
              <a:rPr lang="ja-JP" altLang="en-US" sz="2400" dirty="0"/>
              <a:t>「職業生活に必要な個人的な諸能力が用意されている状態」</a:t>
            </a:r>
            <a:endParaRPr lang="en-US" altLang="ja-JP" sz="2400" dirty="0"/>
          </a:p>
          <a:p>
            <a:r>
              <a:rPr lang="ja-JP" altLang="en-US" sz="2400" dirty="0"/>
              <a:t>　　　　　　</a:t>
            </a:r>
            <a:r>
              <a:rPr lang="ja-JP" altLang="en-US" sz="1400" dirty="0"/>
              <a:t>（職業リハビリテーション学会</a:t>
            </a:r>
            <a:r>
              <a:rPr lang="en-US" altLang="ja-JP" sz="1400" dirty="0"/>
              <a:t>(2020)『</a:t>
            </a:r>
            <a:r>
              <a:rPr lang="ja-JP" altLang="en-US" sz="1400" dirty="0"/>
              <a:t>職業リハビリテーション用語集</a:t>
            </a:r>
            <a:r>
              <a:rPr lang="en-US" altLang="ja-JP" sz="1400" dirty="0"/>
              <a:t>』</a:t>
            </a:r>
            <a:r>
              <a:rPr lang="ja-JP" altLang="en-US" sz="1400" dirty="0"/>
              <a:t>やどかり出版、</a:t>
            </a:r>
            <a:r>
              <a:rPr lang="en-US" altLang="ja-JP" sz="1400" dirty="0"/>
              <a:t>18</a:t>
            </a:r>
            <a:r>
              <a:rPr lang="ja-JP" altLang="en-US" sz="1400" dirty="0"/>
              <a:t>）</a:t>
            </a:r>
            <a:endParaRPr lang="en-US" altLang="ja-JP" sz="1400" dirty="0"/>
          </a:p>
          <a:p>
            <a:endParaRPr lang="en-US" altLang="ja-JP" sz="2400" dirty="0"/>
          </a:p>
        </p:txBody>
      </p:sp>
      <p:sp>
        <p:nvSpPr>
          <p:cNvPr id="5" name="正方形/長方形 4"/>
          <p:cNvSpPr/>
          <p:nvPr/>
        </p:nvSpPr>
        <p:spPr>
          <a:xfrm>
            <a:off x="5508104" y="5913276"/>
            <a:ext cx="3672408" cy="3960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　　　</a:t>
            </a:r>
            <a:endParaRPr kumimoji="1" lang="en-US" altLang="ja-JP" sz="1200" dirty="0">
              <a:solidFill>
                <a:schemeClr val="tx1"/>
              </a:solidFill>
            </a:endParaRPr>
          </a:p>
        </p:txBody>
      </p:sp>
      <p:sp>
        <p:nvSpPr>
          <p:cNvPr id="8" name="正方形/長方形 7">
            <a:extLst>
              <a:ext uri="{FF2B5EF4-FFF2-40B4-BE49-F238E27FC236}">
                <a16:creationId xmlns:a16="http://schemas.microsoft.com/office/drawing/2014/main" id="{1E7C7BF4-CCC1-9DB1-ED48-9ED8D5B450A0}"/>
              </a:ext>
            </a:extLst>
          </p:cNvPr>
          <p:cNvSpPr/>
          <p:nvPr/>
        </p:nvSpPr>
        <p:spPr>
          <a:xfrm>
            <a:off x="727256" y="3585155"/>
            <a:ext cx="7992888" cy="1785104"/>
          </a:xfrm>
          <a:prstGeom prst="rect">
            <a:avLst/>
          </a:prstGeom>
        </p:spPr>
        <p:txBody>
          <a:bodyPr wrap="square">
            <a:spAutoFit/>
          </a:bodyPr>
          <a:lstStyle/>
          <a:p>
            <a:r>
              <a:rPr lang="ja-JP" altLang="en-US" sz="2400" dirty="0"/>
              <a:t>「個人の側に職業生活をはじめる（再開を含む</a:t>
            </a:r>
            <a:r>
              <a:rPr lang="en-US" altLang="ja-JP" sz="2400" dirty="0"/>
              <a:t>)</a:t>
            </a:r>
            <a:r>
              <a:rPr lang="ja-JP" altLang="en-US" sz="2400" dirty="0"/>
              <a:t>」ために必要な条件が用意されている状態」</a:t>
            </a:r>
            <a:endParaRPr lang="en-US" altLang="ja-JP" sz="2400" dirty="0"/>
          </a:p>
          <a:p>
            <a:r>
              <a:rPr lang="ja-JP" altLang="en-US" sz="2400" dirty="0"/>
              <a:t>　　　　</a:t>
            </a:r>
            <a:r>
              <a:rPr lang="ja-JP" altLang="en-US" sz="1400" dirty="0"/>
              <a:t>　　　独立行政法人　高齢・障害・求職者雇用支援機構</a:t>
            </a:r>
            <a:r>
              <a:rPr lang="en-US" altLang="ja-JP" sz="1400" dirty="0"/>
              <a:t>(2021</a:t>
            </a:r>
            <a:r>
              <a:rPr lang="ja-JP" altLang="en-US" sz="1400" dirty="0"/>
              <a:t>）</a:t>
            </a:r>
            <a:r>
              <a:rPr lang="en-US" altLang="ja-JP" sz="1400" dirty="0"/>
              <a:t>『</a:t>
            </a:r>
            <a:r>
              <a:rPr lang="ja-JP" altLang="en-US" sz="1400" dirty="0"/>
              <a:t>就業支援ハンドブック</a:t>
            </a:r>
            <a:r>
              <a:rPr lang="en-US" altLang="ja-JP" sz="1400" dirty="0"/>
              <a:t>』</a:t>
            </a:r>
          </a:p>
          <a:p>
            <a:r>
              <a:rPr lang="ja-JP" altLang="en-US" sz="1400" dirty="0"/>
              <a:t>　　　　　　　　　　独立行政法人　高齢・障害・求職者雇用支援機構リハビリテーション部、</a:t>
            </a:r>
            <a:r>
              <a:rPr lang="en-US" altLang="ja-JP" sz="1400" dirty="0"/>
              <a:t>27</a:t>
            </a:r>
          </a:p>
          <a:p>
            <a:endParaRPr lang="en-US" altLang="ja-JP" sz="2400" dirty="0"/>
          </a:p>
        </p:txBody>
      </p:sp>
    </p:spTree>
    <p:extLst>
      <p:ext uri="{BB962C8B-B14F-4D97-AF65-F5344CB8AC3E}">
        <p14:creationId xmlns:p14="http://schemas.microsoft.com/office/powerpoint/2010/main" val="2072543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361459"/>
          </a:xfrm>
        </p:spPr>
        <p:txBody>
          <a:bodyPr>
            <a:normAutofit/>
          </a:bodyPr>
          <a:lstStyle/>
          <a:p>
            <a:pPr marL="0" indent="0">
              <a:buNone/>
            </a:pPr>
            <a:r>
              <a:rPr kumimoji="1" lang="ja-JP" altLang="en-US" sz="2800" dirty="0">
                <a:latin typeface="HG丸ｺﾞｼｯｸM-PRO" panose="020F0600000000000000" pitchFamily="50" charset="-128"/>
                <a:ea typeface="HG丸ｺﾞｼｯｸM-PRO" panose="020F0600000000000000" pitchFamily="50" charset="-128"/>
              </a:rPr>
              <a:t>必要資料</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事例、アセスメント資料、演習ノート、</a:t>
            </a:r>
            <a:r>
              <a:rPr lang="en-US" altLang="ja-JP" sz="2800" dirty="0">
                <a:latin typeface="HG丸ｺﾞｼｯｸM-PRO" panose="020F0600000000000000" pitchFamily="50" charset="-128"/>
                <a:ea typeface="HG丸ｺﾞｼｯｸM-PRO" panose="020F0600000000000000" pitchFamily="50" charset="-128"/>
              </a:rPr>
              <a:t>PC</a:t>
            </a:r>
            <a:r>
              <a:rPr lang="ja-JP" altLang="en-US" sz="2800" dirty="0">
                <a:latin typeface="HG丸ｺﾞｼｯｸM-PRO" panose="020F0600000000000000" pitchFamily="50" charset="-128"/>
                <a:ea typeface="HG丸ｺﾞｼｯｸM-PRO" panose="020F0600000000000000" pitchFamily="50" charset="-128"/>
              </a:rPr>
              <a:t>打ち込み（見本、本人作成）</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r>
              <a:rPr lang="en-US" altLang="ja-JP" sz="2800" dirty="0">
                <a:latin typeface="HG丸ｺﾞｼｯｸM-PRO" panose="020F0600000000000000" pitchFamily="50" charset="-128"/>
                <a:ea typeface="HG丸ｺﾞｼｯｸM-PRO" panose="020F0600000000000000" pitchFamily="50" charset="-128"/>
              </a:rPr>
              <a:t>A</a:t>
            </a:r>
            <a:r>
              <a:rPr lang="ja-JP" altLang="en-US" sz="2800" dirty="0">
                <a:latin typeface="HG丸ｺﾞｼｯｸM-PRO" panose="020F0600000000000000" pitchFamily="50" charset="-128"/>
                <a:ea typeface="HG丸ｺﾞｼｯｸM-PRO" panose="020F0600000000000000" pitchFamily="50" charset="-128"/>
              </a:rPr>
              <a:t>さんの作業場面を見て上記講義での内容を参考にしながら、演習シートを記載します。</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再度、作業場面でのアセスメントに注目して、動画を見てください。</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74340"/>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 演習 －</a:t>
            </a:r>
          </a:p>
        </p:txBody>
      </p:sp>
    </p:spTree>
    <p:extLst>
      <p:ext uri="{BB962C8B-B14F-4D97-AF65-F5344CB8AC3E}">
        <p14:creationId xmlns:p14="http://schemas.microsoft.com/office/powerpoint/2010/main" val="456509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361459"/>
          </a:xfrm>
        </p:spPr>
        <p:txBody>
          <a:bodyPr>
            <a:normAutofit/>
          </a:bodyPr>
          <a:lstStyle/>
          <a:p>
            <a:r>
              <a:rPr kumimoji="1" lang="ja-JP" altLang="en-US" sz="2800" dirty="0">
                <a:latin typeface="HG丸ｺﾞｼｯｸM-PRO" panose="020F0600000000000000" pitchFamily="50" charset="-128"/>
                <a:ea typeface="HG丸ｺﾞｼｯｸM-PRO" panose="020F0600000000000000" pitchFamily="50" charset="-128"/>
              </a:rPr>
              <a:t>さきのスライド「作業場面でのアセスメント②」と照らし合わせたうえで、本人を作業的側面からアセスメントしてみる。</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気になる点も記載していただく。</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各自記載していただいたものを中心にグループワークで本人へのフィードバックに繋げる</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endParaRPr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37764"/>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 演習動画を見る視点 －</a:t>
            </a:r>
          </a:p>
        </p:txBody>
      </p:sp>
    </p:spTree>
    <p:extLst>
      <p:ext uri="{BB962C8B-B14F-4D97-AF65-F5344CB8AC3E}">
        <p14:creationId xmlns:p14="http://schemas.microsoft.com/office/powerpoint/2010/main" val="17471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0" y="468264"/>
            <a:ext cx="8875877" cy="6075602"/>
          </a:xfrm>
          <a:noFill/>
          <a:ln>
            <a:noFill/>
          </a:ln>
        </p:spPr>
        <p:txBody>
          <a:bodyPr>
            <a:noAutofit/>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○仕事の視点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作業スピード、正確性、集中力、持続力、巧緻性、 理解力</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体力、身体機能、</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○人的環境の視点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集団の人数、男女比、年齢層、障がいのある方との相性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横のつながり、上下の理解</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○物理的環境の視点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音、湿度、光、におい、空間、空調、動線、</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バリアフリー　</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○社会性・コミュニケーションの側面</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職業人としての振る舞い（報告・連絡・相談・質問・問</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い合わせ・依頼・言葉使い・姿勢・その他）、協調性、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変化への対応力、作業環境への対応、</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1" y="0"/>
            <a:ext cx="9143999" cy="4682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作業場面でのアセスメント② －</a:t>
            </a:r>
          </a:p>
        </p:txBody>
      </p:sp>
    </p:spTree>
    <p:extLst>
      <p:ext uri="{BB962C8B-B14F-4D97-AF65-F5344CB8AC3E}">
        <p14:creationId xmlns:p14="http://schemas.microsoft.com/office/powerpoint/2010/main" val="359877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fade">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500"/>
                                        <p:tgtEl>
                                          <p:spTgt spid="2">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12" end="12"/>
                                            </p:txEl>
                                          </p:spTgt>
                                        </p:tgtEl>
                                        <p:attrNameLst>
                                          <p:attrName>style.visibility</p:attrName>
                                        </p:attrNameLst>
                                      </p:cBhvr>
                                      <p:to>
                                        <p:strVal val="visible"/>
                                      </p:to>
                                    </p:set>
                                    <p:animEffect transition="in" filter="fade">
                                      <p:cBhvr>
                                        <p:cTn id="52" dur="500"/>
                                        <p:tgtEl>
                                          <p:spTgt spid="2">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xEl>
                                              <p:pRg st="13" end="13"/>
                                            </p:txEl>
                                          </p:spTgt>
                                        </p:tgtEl>
                                        <p:attrNameLst>
                                          <p:attrName>style.visibility</p:attrName>
                                        </p:attrNameLst>
                                      </p:cBhvr>
                                      <p:to>
                                        <p:strVal val="visible"/>
                                      </p:to>
                                    </p:set>
                                    <p:animEffect transition="in" filter="fade">
                                      <p:cBhvr>
                                        <p:cTn id="57"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918956"/>
          </a:xfrm>
        </p:spPr>
        <p:txBody>
          <a:bodyPr>
            <a:normAutofit fontScale="92500" lnSpcReduction="10000"/>
          </a:bodyPr>
          <a:lstStyle/>
          <a:p>
            <a:r>
              <a:rPr lang="ja-JP" altLang="en-US" sz="2800" dirty="0">
                <a:latin typeface="HG丸ｺﾞｼｯｸM-PRO" panose="020F0600000000000000" pitchFamily="50" charset="-128"/>
                <a:ea typeface="HG丸ｺﾞｼｯｸM-PRO" panose="020F0600000000000000" pitchFamily="50" charset="-128"/>
              </a:rPr>
              <a:t>言語指示での理解はできています</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仕事の側面）</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言われたことに対して適切な応答ができています</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社会性の側面）</a:t>
            </a:r>
            <a:endParaRPr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一方で、物音に反応し、それがミスにつながっています（物理的環境の側面）</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確認も眼だけで確認をしています（社会性の側面）</a:t>
            </a:r>
            <a:endParaRPr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気になることがあっても、自分から質問することが苦手です</a:t>
            </a:r>
            <a:r>
              <a:rPr kumimoji="1" lang="en-US" altLang="ja-JP" sz="2800" dirty="0">
                <a:latin typeface="HG丸ｺﾞｼｯｸM-PRO" panose="020F0600000000000000" pitchFamily="50" charset="-128"/>
                <a:ea typeface="HG丸ｺﾞｼｯｸM-PRO" panose="020F0600000000000000" pitchFamily="50" charset="-128"/>
              </a:rPr>
              <a:t>(</a:t>
            </a:r>
            <a:r>
              <a:rPr kumimoji="1" lang="ja-JP" altLang="en-US" sz="2800" dirty="0">
                <a:latin typeface="HG丸ｺﾞｼｯｸM-PRO" panose="020F0600000000000000" pitchFamily="50" charset="-128"/>
                <a:ea typeface="HG丸ｺﾞｼｯｸM-PRO" panose="020F0600000000000000" pitchFamily="50" charset="-128"/>
              </a:rPr>
              <a:t>コミュニケーションの側面</a:t>
            </a:r>
            <a:r>
              <a:rPr kumimoji="1" lang="en-US" altLang="ja-JP" sz="2800" dirty="0">
                <a:latin typeface="HG丸ｺﾞｼｯｸM-PRO" panose="020F0600000000000000" pitchFamily="50" charset="-128"/>
                <a:ea typeface="HG丸ｺﾞｼｯｸM-PRO" panose="020F0600000000000000" pitchFamily="50" charset="-128"/>
              </a:rPr>
              <a:t>)</a:t>
            </a:r>
          </a:p>
          <a:p>
            <a:pPr marL="0" indent="0">
              <a:buNone/>
            </a:pPr>
            <a:r>
              <a:rPr lang="ja-JP" altLang="en-US" sz="2800" dirty="0">
                <a:latin typeface="HG丸ｺﾞｼｯｸM-PRO" panose="020F0600000000000000" pitchFamily="50" charset="-128"/>
                <a:ea typeface="HG丸ｺﾞｼｯｸM-PRO" panose="020F0600000000000000" pitchFamily="50" charset="-128"/>
              </a:rPr>
              <a:t>〇演習動画は、</a:t>
            </a:r>
            <a:r>
              <a:rPr lang="ja-JP" altLang="en-US" sz="2800" u="sng" dirty="0">
                <a:latin typeface="HG丸ｺﾞｼｯｸM-PRO" panose="020F0600000000000000" pitchFamily="50" charset="-128"/>
                <a:ea typeface="HG丸ｺﾞｼｯｸM-PRO" panose="020F0600000000000000" pitchFamily="50" charset="-128"/>
              </a:rPr>
              <a:t>作業場面でのアセスメントを中心に組み立てていきます。</a:t>
            </a:r>
            <a:r>
              <a:rPr lang="ja-JP" altLang="en-US" sz="2800" dirty="0">
                <a:latin typeface="HG丸ｺﾞｼｯｸM-PRO" panose="020F0600000000000000" pitchFamily="50" charset="-128"/>
                <a:ea typeface="HG丸ｺﾞｼｯｸM-PRO" panose="020F0600000000000000" pitchFamily="50" charset="-128"/>
              </a:rPr>
              <a:t>見ている側が、できている側面、気になる側面に気付けるように作成するのがポイントです。また、日ごろの自分たちの作業を「ただやる」のではなく、障害特性や環境的側面等に意識づけるようにチェックリストを使います。この部分は講義</a:t>
            </a:r>
            <a:r>
              <a:rPr lang="en-US" altLang="ja-JP" sz="2800" dirty="0">
                <a:latin typeface="HG丸ｺﾞｼｯｸM-PRO" panose="020F0600000000000000" pitchFamily="50" charset="-128"/>
                <a:ea typeface="HG丸ｺﾞｼｯｸM-PRO" panose="020F0600000000000000" pitchFamily="50" charset="-128"/>
              </a:rPr>
              <a:t>6</a:t>
            </a:r>
            <a:r>
              <a:rPr lang="ja-JP" altLang="en-US" sz="2800" dirty="0">
                <a:latin typeface="HG丸ｺﾞｼｯｸM-PRO" panose="020F0600000000000000" pitchFamily="50" charset="-128"/>
                <a:ea typeface="HG丸ｺﾞｼｯｸM-PRO" panose="020F0600000000000000" pitchFamily="50" charset="-128"/>
              </a:rPr>
              <a:t>にもつながります。</a:t>
            </a:r>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74340"/>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 演習動画のポイント －</a:t>
            </a:r>
          </a:p>
        </p:txBody>
      </p:sp>
    </p:spTree>
    <p:extLst>
      <p:ext uri="{BB962C8B-B14F-4D97-AF65-F5344CB8AC3E}">
        <p14:creationId xmlns:p14="http://schemas.microsoft.com/office/powerpoint/2010/main" val="3747340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918956"/>
          </a:xfrm>
        </p:spPr>
        <p:txBody>
          <a:bodyPr>
            <a:normAutofit/>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演習フィードバックでは</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〇よりよいフィードバックでは</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本人のストレングスを伝えること</a:t>
            </a:r>
            <a:endParaRPr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まずは本人が作業での自分なりの受け止め方</a:t>
            </a:r>
            <a:r>
              <a:rPr kumimoji="1" lang="en-US" altLang="ja-JP" sz="2800" dirty="0">
                <a:latin typeface="HG丸ｺﾞｼｯｸM-PRO" panose="020F0600000000000000" pitchFamily="50" charset="-128"/>
                <a:ea typeface="HG丸ｺﾞｼｯｸM-PRO" panose="020F0600000000000000" pitchFamily="50" charset="-128"/>
              </a:rPr>
              <a:t>(</a:t>
            </a:r>
            <a:r>
              <a:rPr kumimoji="1" lang="ja-JP" altLang="en-US" sz="2800" dirty="0">
                <a:latin typeface="HG丸ｺﾞｼｯｸM-PRO" panose="020F0600000000000000" pitchFamily="50" charset="-128"/>
                <a:ea typeface="HG丸ｺﾞｼｯｸM-PRO" panose="020F0600000000000000" pitchFamily="50" charset="-128"/>
              </a:rPr>
              <a:t>気付いた点、気づけていない点</a:t>
            </a:r>
            <a:r>
              <a:rPr kumimoji="1" lang="en-US" altLang="ja-JP" sz="2800" dirty="0">
                <a:latin typeface="HG丸ｺﾞｼｯｸM-PRO" panose="020F0600000000000000" pitchFamily="50" charset="-128"/>
                <a:ea typeface="HG丸ｺﾞｼｯｸM-PRO" panose="020F0600000000000000" pitchFamily="50" charset="-128"/>
              </a:rPr>
              <a:t>)</a:t>
            </a:r>
            <a:r>
              <a:rPr kumimoji="1" lang="ja-JP" altLang="en-US" sz="2800" dirty="0">
                <a:latin typeface="HG丸ｺﾞｼｯｸM-PRO" panose="020F0600000000000000" pitchFamily="50" charset="-128"/>
                <a:ea typeface="HG丸ｺﾞｼｯｸM-PRO" panose="020F0600000000000000" pitchFamily="50" charset="-128"/>
              </a:rPr>
              <a:t>を聞く</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気付けていない点を支援者がフィードバックをし、気づけていない点についての確認をする</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対処点について、すぐに回答を出すのではなく、まずは本人にも聞いてみる。そのうえで一緒に考える、提案するということを伝える</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○○さんはどうしたらよいと思いますか？など）</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74340"/>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まとめ－ 演習 －</a:t>
            </a:r>
          </a:p>
        </p:txBody>
      </p:sp>
    </p:spTree>
    <p:extLst>
      <p:ext uri="{BB962C8B-B14F-4D97-AF65-F5344CB8AC3E}">
        <p14:creationId xmlns:p14="http://schemas.microsoft.com/office/powerpoint/2010/main" val="1406392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918956"/>
          </a:xfrm>
        </p:spPr>
        <p:txBody>
          <a:bodyPr>
            <a:normAutofit/>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演習フィードバックでは</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〇好ましくないフィードバックでは</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すぐに支援者が課題と思われる点を伝えてしまう</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本人の話はほぼ聞かない</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「こんなんでは一般の仕事ではうまくいかない」等マイナスな点を強調してしまう</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対処点について、支援者側から提案ばかりするなど</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＊利用者役は各都道府県のファシリが行うとよいと思います。</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74340"/>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まとめ－ 演習 －</a:t>
            </a:r>
          </a:p>
        </p:txBody>
      </p:sp>
    </p:spTree>
    <p:extLst>
      <p:ext uri="{BB962C8B-B14F-4D97-AF65-F5344CB8AC3E}">
        <p14:creationId xmlns:p14="http://schemas.microsoft.com/office/powerpoint/2010/main" val="4069586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A0DF9BF-8BF8-F53C-1775-32AF23A2B470}"/>
              </a:ext>
            </a:extLst>
          </p:cNvPr>
          <p:cNvSpPr>
            <a:spLocks noGrp="1"/>
          </p:cNvSpPr>
          <p:nvPr>
            <p:ph idx="1"/>
          </p:nvPr>
        </p:nvSpPr>
        <p:spPr>
          <a:xfrm>
            <a:off x="457200" y="260648"/>
            <a:ext cx="8229600" cy="5865515"/>
          </a:xfrm>
        </p:spPr>
        <p:txBody>
          <a:bodyPr/>
          <a:lstStyle/>
          <a:p>
            <a:r>
              <a:rPr kumimoji="1" lang="ja-JP" altLang="en-US" dirty="0"/>
              <a:t>まとめ１就業アセスメントの流れ</a:t>
            </a:r>
            <a:endParaRPr kumimoji="1" lang="en-US" altLang="ja-JP" dirty="0"/>
          </a:p>
          <a:p>
            <a:endParaRPr lang="en-US" altLang="ja-JP" dirty="0"/>
          </a:p>
          <a:p>
            <a:endParaRPr kumimoji="1" lang="en-US" altLang="ja-JP" dirty="0"/>
          </a:p>
          <a:p>
            <a:endParaRPr lang="en-US" altLang="ja-JP" dirty="0"/>
          </a:p>
          <a:p>
            <a:endParaRPr kumimoji="1" lang="ja-JP" altLang="en-US" dirty="0"/>
          </a:p>
        </p:txBody>
      </p:sp>
      <p:graphicFrame>
        <p:nvGraphicFramePr>
          <p:cNvPr id="4" name="図表 3">
            <a:extLst>
              <a:ext uri="{FF2B5EF4-FFF2-40B4-BE49-F238E27FC236}">
                <a16:creationId xmlns:a16="http://schemas.microsoft.com/office/drawing/2014/main" id="{A8914D6A-DF70-7F2A-4797-9F1624D414B2}"/>
              </a:ext>
            </a:extLst>
          </p:cNvPr>
          <p:cNvGraphicFramePr/>
          <p:nvPr>
            <p:extLst>
              <p:ext uri="{D42A27DB-BD31-4B8C-83A1-F6EECF244321}">
                <p14:modId xmlns:p14="http://schemas.microsoft.com/office/powerpoint/2010/main" val="3792751857"/>
              </p:ext>
            </p:extLst>
          </p:nvPr>
        </p:nvGraphicFramePr>
        <p:xfrm>
          <a:off x="179512" y="731837"/>
          <a:ext cx="8712968" cy="47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吹き出し: 四角形 1">
            <a:extLst>
              <a:ext uri="{FF2B5EF4-FFF2-40B4-BE49-F238E27FC236}">
                <a16:creationId xmlns:a16="http://schemas.microsoft.com/office/drawing/2014/main" id="{6886DBF7-66FB-B9F0-8C62-71D36294B523}"/>
              </a:ext>
            </a:extLst>
          </p:cNvPr>
          <p:cNvSpPr/>
          <p:nvPr/>
        </p:nvSpPr>
        <p:spPr>
          <a:xfrm>
            <a:off x="179512" y="5013177"/>
            <a:ext cx="1872208" cy="1728192"/>
          </a:xfrm>
          <a:prstGeom prst="wedgeRectCallout">
            <a:avLst>
              <a:gd name="adj1" fmla="val -17365"/>
              <a:gd name="adj2" fmla="val -958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・ラポール形成</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・初期状況の把握。面談場面だけではなく、その前後の様子も見ていく</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吹き出し: 四角形 4">
            <a:extLst>
              <a:ext uri="{FF2B5EF4-FFF2-40B4-BE49-F238E27FC236}">
                <a16:creationId xmlns:a16="http://schemas.microsoft.com/office/drawing/2014/main" id="{ED2B6AEA-7DD8-D07E-433B-D5D2D849E97D}"/>
              </a:ext>
            </a:extLst>
          </p:cNvPr>
          <p:cNvSpPr/>
          <p:nvPr/>
        </p:nvSpPr>
        <p:spPr>
          <a:xfrm>
            <a:off x="6142135" y="44624"/>
            <a:ext cx="2973016" cy="1728192"/>
          </a:xfrm>
          <a:prstGeom prst="wedgeRectCallout">
            <a:avLst>
              <a:gd name="adj1" fmla="val -48426"/>
              <a:gd name="adj2" fmla="val 697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職場見学は</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HW</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や協議会等を活用</a:t>
            </a:r>
            <a:r>
              <a:rPr lang="ja-JP" altLang="en-US" dirty="0">
                <a:solidFill>
                  <a:schemeClr val="tx1"/>
                </a:solidFill>
                <a:latin typeface="HG丸ｺﾞｼｯｸM-PRO" panose="020F0600000000000000" pitchFamily="50" charset="-128"/>
                <a:ea typeface="HG丸ｺﾞｼｯｸM-PRO" panose="020F0600000000000000" pitchFamily="50" charset="-128"/>
              </a:rPr>
              <a:t>すると</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よい</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・働く希望のない利用者でも、見学はしたいということもある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吹き出し: 四角形 5">
            <a:extLst>
              <a:ext uri="{FF2B5EF4-FFF2-40B4-BE49-F238E27FC236}">
                <a16:creationId xmlns:a16="http://schemas.microsoft.com/office/drawing/2014/main" id="{AEE8DA24-6ED2-D284-95DD-C0A0FEA98F98}"/>
              </a:ext>
            </a:extLst>
          </p:cNvPr>
          <p:cNvSpPr/>
          <p:nvPr/>
        </p:nvSpPr>
        <p:spPr>
          <a:xfrm>
            <a:off x="25152" y="731837"/>
            <a:ext cx="2304256" cy="1112987"/>
          </a:xfrm>
          <a:prstGeom prst="wedgeRectCallout">
            <a:avLst>
              <a:gd name="adj1" fmla="val -22285"/>
              <a:gd name="adj2" fmla="val 74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相談支援事業所はここで社会資源に繋げることも検討（福祉サービスやナカポツ）</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吹き出し: 四角形 6">
            <a:extLst>
              <a:ext uri="{FF2B5EF4-FFF2-40B4-BE49-F238E27FC236}">
                <a16:creationId xmlns:a16="http://schemas.microsoft.com/office/drawing/2014/main" id="{98B784C0-9AD5-D0B9-A6D5-2C66D820833C}"/>
              </a:ext>
            </a:extLst>
          </p:cNvPr>
          <p:cNvSpPr/>
          <p:nvPr/>
        </p:nvSpPr>
        <p:spPr>
          <a:xfrm>
            <a:off x="5945324" y="4929486"/>
            <a:ext cx="3170953" cy="1728192"/>
          </a:xfrm>
          <a:prstGeom prst="wedgeRectCallout">
            <a:avLst>
              <a:gd name="adj1" fmla="val -3971"/>
              <a:gd name="adj2" fmla="val -9833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anose="020F0600000000000000" pitchFamily="50" charset="-128"/>
                <a:ea typeface="HG丸ｺﾞｼｯｸM-PRO" panose="020F0600000000000000" pitchFamily="50" charset="-128"/>
              </a:rPr>
              <a:t>・新たな課題が無いか検討</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・職場でのナチュラルサポートの形成</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・必要に応じて</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JC</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の活用</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吹き出し: 四角形 7">
            <a:extLst>
              <a:ext uri="{FF2B5EF4-FFF2-40B4-BE49-F238E27FC236}">
                <a16:creationId xmlns:a16="http://schemas.microsoft.com/office/drawing/2014/main" id="{8B6778A8-5A18-5142-43A2-AF54F0E0987B}"/>
              </a:ext>
            </a:extLst>
          </p:cNvPr>
          <p:cNvSpPr/>
          <p:nvPr/>
        </p:nvSpPr>
        <p:spPr>
          <a:xfrm>
            <a:off x="2560948" y="4929486"/>
            <a:ext cx="2875148" cy="1728192"/>
          </a:xfrm>
          <a:prstGeom prst="wedgeRectCallout">
            <a:avLst>
              <a:gd name="adj1" fmla="val -17365"/>
              <a:gd name="adj2" fmla="val -958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できるだけ様々な作業場面で、本人を見ていく。</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自身の地域の企業等を想像しながら、配慮事項等もここで検討。</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776964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3DAFDB8-037E-41D2-6550-B128D89020CE}"/>
              </a:ext>
            </a:extLst>
          </p:cNvPr>
          <p:cNvSpPr>
            <a:spLocks noGrp="1"/>
          </p:cNvSpPr>
          <p:nvPr>
            <p:ph idx="1"/>
          </p:nvPr>
        </p:nvSpPr>
        <p:spPr>
          <a:xfrm>
            <a:off x="457200" y="273662"/>
            <a:ext cx="8229600" cy="6179674"/>
          </a:xfrm>
        </p:spPr>
        <p:txBody>
          <a:bodyPr>
            <a:normAutofit fontScale="85000" lnSpcReduction="20000"/>
          </a:bodyPr>
          <a:lstStyle/>
          <a:p>
            <a:r>
              <a:rPr kumimoji="1" lang="ja-JP" altLang="en-US" dirty="0">
                <a:latin typeface="HG丸ｺﾞｼｯｸM-PRO" panose="020F0600000000000000" pitchFamily="50" charset="-128"/>
                <a:ea typeface="HG丸ｺﾞｼｯｸM-PRO" panose="020F0600000000000000" pitchFamily="50" charset="-128"/>
              </a:rPr>
              <a:t>まとめ２</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アセスメント表＝数値化でない</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Ex:</a:t>
            </a:r>
            <a:r>
              <a:rPr lang="ja-JP" altLang="en-US" dirty="0">
                <a:latin typeface="HG丸ｺﾞｼｯｸM-PRO" panose="020F0600000000000000" pitchFamily="50" charset="-128"/>
                <a:ea typeface="HG丸ｺﾞｼｯｸM-PRO" panose="020F0600000000000000" pitchFamily="50" charset="-128"/>
              </a:rPr>
              <a:t>総計○○以上だから「働ける」ということではない</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低いところは何があれば変化するのか</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人的支援</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、何を整えれば変化するのか（環境配慮）の支援が必要</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→低い＝弱みではない。環境によって、あるいは本人の仕事への意向によって弱みになる場合がある（</a:t>
            </a:r>
            <a:r>
              <a:rPr lang="en-US" altLang="ja-JP" dirty="0">
                <a:latin typeface="HG丸ｺﾞｼｯｸM-PRO" panose="020F0600000000000000" pitchFamily="50" charset="-128"/>
                <a:ea typeface="HG丸ｺﾞｼｯｸM-PRO" panose="020F0600000000000000" pitchFamily="50" charset="-128"/>
              </a:rPr>
              <a:t>EX:</a:t>
            </a:r>
            <a:r>
              <a:rPr lang="ja-JP" altLang="en-US" dirty="0">
                <a:latin typeface="HG丸ｺﾞｼｯｸM-PRO" panose="020F0600000000000000" pitchFamily="50" charset="-128"/>
                <a:ea typeface="HG丸ｺﾞｼｯｸM-PRO" panose="020F0600000000000000" pitchFamily="50" charset="-128"/>
              </a:rPr>
              <a:t>早く仕事に就きたい、パソコンは苦手、でもパソコンを使った仕事をしたい）</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〇</a:t>
            </a:r>
            <a:r>
              <a:rPr kumimoji="1" lang="ja-JP" altLang="en-US" u="sng" dirty="0">
                <a:latin typeface="HG丸ｺﾞｼｯｸM-PRO" panose="020F0600000000000000" pitchFamily="50" charset="-128"/>
                <a:ea typeface="HG丸ｺﾞｼｯｸM-PRO" panose="020F0600000000000000" pitchFamily="50" charset="-128"/>
              </a:rPr>
              <a:t>だれがやっても、同じような結果になる、また、違う結果でも、どのような視点でチェックをしたのかの支援の共有になる。出てきた気になる点を「支援計画」として「個別支援計画」に反映させることを伝える。</a:t>
            </a:r>
          </a:p>
        </p:txBody>
      </p:sp>
    </p:spTree>
    <p:extLst>
      <p:ext uri="{BB962C8B-B14F-4D97-AF65-F5344CB8AC3E}">
        <p14:creationId xmlns:p14="http://schemas.microsoft.com/office/powerpoint/2010/main" val="666211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43821F3-5586-62A0-8A8B-C6EC85B4BE08}"/>
              </a:ext>
            </a:extLst>
          </p:cNvPr>
          <p:cNvSpPr>
            <a:spLocks noGrp="1"/>
          </p:cNvSpPr>
          <p:nvPr>
            <p:ph idx="1"/>
          </p:nvPr>
        </p:nvSpPr>
        <p:spPr>
          <a:xfrm>
            <a:off x="107504" y="224644"/>
            <a:ext cx="9036496" cy="6408712"/>
          </a:xfrm>
        </p:spPr>
        <p:txBody>
          <a:bodyPr>
            <a:normAutofit fontScale="92500"/>
          </a:bodyPr>
          <a:lstStyle/>
          <a:p>
            <a:pPr marL="0" indent="0">
              <a:buNone/>
            </a:pPr>
            <a:r>
              <a:rPr lang="ja-JP" altLang="en-US" dirty="0">
                <a:latin typeface="HG丸ｺﾞｼｯｸM-PRO" panose="020F0600000000000000" pitchFamily="50" charset="-128"/>
                <a:ea typeface="HG丸ｺﾞｼｯｸM-PRO" panose="020F0600000000000000" pitchFamily="50" charset="-128"/>
              </a:rPr>
              <a:t>まとめ３　</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就業アセスメントでは、</a:t>
            </a:r>
            <a:r>
              <a:rPr lang="ja-JP" altLang="en-US" dirty="0">
                <a:latin typeface="HG丸ｺﾞｼｯｸM-PRO" panose="020F0600000000000000" pitchFamily="50" charset="-128"/>
                <a:ea typeface="HG丸ｺﾞｼｯｸM-PRO" panose="020F0600000000000000" pitchFamily="50" charset="-128"/>
              </a:rPr>
              <a:t>本人のアセスメントの内容から</a:t>
            </a:r>
            <a:r>
              <a:rPr kumimoji="1" lang="ja-JP" altLang="en-US" dirty="0">
                <a:latin typeface="HG丸ｺﾞｼｯｸM-PRO" panose="020F0600000000000000" pitchFamily="50" charset="-128"/>
                <a:ea typeface="HG丸ｺﾞｼｯｸM-PRO" panose="020F0600000000000000" pitchFamily="50" charset="-128"/>
              </a:rPr>
              <a:t>必要と思われる支援と環境配慮を企業もしくはハローワーク等に情報を提供し、本人が働きやすい環境の設定や企業を探していく事が重要である。</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・また、その地域にどのような仕事があるのか、地域の調査も必要となる。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・地域において、本人に合う企業が見つからない、本人がうまく適応しない場合には、福祉サービスによる「労働」が提供されることとなる。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・就労支援者は「職業準備性」という観点をもちながら、その方の就業の機会を保証することが求められる。</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85195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62B2F0FD-6CCB-43DB-9D8C-996B73E301CF}"/>
              </a:ext>
            </a:extLst>
          </p:cNvPr>
          <p:cNvGraphicFramePr>
            <a:graphicFrameLocks noGrp="1"/>
          </p:cNvGraphicFramePr>
          <p:nvPr>
            <p:extLst>
              <p:ext uri="{D42A27DB-BD31-4B8C-83A1-F6EECF244321}">
                <p14:modId xmlns:p14="http://schemas.microsoft.com/office/powerpoint/2010/main" val="385314169"/>
              </p:ext>
            </p:extLst>
          </p:nvPr>
        </p:nvGraphicFramePr>
        <p:xfrm>
          <a:off x="346239" y="516816"/>
          <a:ext cx="8451523" cy="6245090"/>
        </p:xfrm>
        <a:graphic>
          <a:graphicData uri="http://schemas.openxmlformats.org/drawingml/2006/table">
            <a:tbl>
              <a:tblPr firstRow="1" bandRow="1">
                <a:tableStyleId>{8799B23B-EC83-4686-B30A-512413B5E67A}</a:tableStyleId>
              </a:tblPr>
              <a:tblGrid>
                <a:gridCol w="670894">
                  <a:extLst>
                    <a:ext uri="{9D8B030D-6E8A-4147-A177-3AD203B41FA5}">
                      <a16:colId xmlns:a16="http://schemas.microsoft.com/office/drawing/2014/main" val="2911755854"/>
                    </a:ext>
                  </a:extLst>
                </a:gridCol>
                <a:gridCol w="578320">
                  <a:extLst>
                    <a:ext uri="{9D8B030D-6E8A-4147-A177-3AD203B41FA5}">
                      <a16:colId xmlns:a16="http://schemas.microsoft.com/office/drawing/2014/main" val="3481684226"/>
                    </a:ext>
                  </a:extLst>
                </a:gridCol>
                <a:gridCol w="2754368">
                  <a:extLst>
                    <a:ext uri="{9D8B030D-6E8A-4147-A177-3AD203B41FA5}">
                      <a16:colId xmlns:a16="http://schemas.microsoft.com/office/drawing/2014/main" val="992100326"/>
                    </a:ext>
                  </a:extLst>
                </a:gridCol>
                <a:gridCol w="4447941">
                  <a:extLst>
                    <a:ext uri="{9D8B030D-6E8A-4147-A177-3AD203B41FA5}">
                      <a16:colId xmlns:a16="http://schemas.microsoft.com/office/drawing/2014/main" val="245103982"/>
                    </a:ext>
                  </a:extLst>
                </a:gridCol>
              </a:tblGrid>
              <a:tr h="668905">
                <a:tc>
                  <a:txBody>
                    <a:bodyPr/>
                    <a:lstStyle/>
                    <a:p>
                      <a:pPr algn="ctr"/>
                      <a:r>
                        <a:rPr kumimoji="1" lang="ja-JP" altLang="en-US" dirty="0"/>
                        <a:t>領域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No.</a:t>
                      </a:r>
                      <a:endParaRPr kumimoji="1" lang="ja-JP" altLang="en-US" dirty="0"/>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チェック項目</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内容</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986754"/>
                  </a:ext>
                </a:extLst>
              </a:tr>
              <a:tr h="668905">
                <a:tc rowSpan="8">
                  <a:txBody>
                    <a:bodyPr/>
                    <a:lstStyle/>
                    <a:p>
                      <a:pPr algn="ctr"/>
                      <a:r>
                        <a:rPr kumimoji="1" lang="en-US" altLang="ja-JP" sz="2000" dirty="0"/>
                        <a:t>Ⅰ</a:t>
                      </a:r>
                      <a:r>
                        <a:rPr kumimoji="1" lang="ja-JP" altLang="en-US" sz="2000" dirty="0"/>
                        <a:t>　日常生活</a:t>
                      </a:r>
                    </a:p>
                  </a:txBody>
                  <a:tcPr marL="68580" marR="6858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kumimoji="1" lang="ja-JP" altLang="en-US" sz="2000" dirty="0"/>
                        <a:t>１</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生活のリズム</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起床、食事、睡眠などの生活リズムは規則正しい。</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973605"/>
                  </a:ext>
                </a:extLst>
              </a:tr>
              <a:tr h="668905">
                <a:tc vMerge="1">
                  <a:txBody>
                    <a:bodyPr/>
                    <a:lstStyle/>
                    <a:p>
                      <a:endParaRPr kumimoji="1" lang="ja-JP" altLang="en-US" dirty="0"/>
                    </a:p>
                  </a:txBody>
                  <a:tcPr/>
                </a:tc>
                <a:tc>
                  <a:txBody>
                    <a:bodyPr/>
                    <a:lstStyle/>
                    <a:p>
                      <a:pPr algn="ctr"/>
                      <a:r>
                        <a:rPr kumimoji="1" lang="ja-JP" altLang="en-US" sz="2000" dirty="0"/>
                        <a:t>２</a:t>
                      </a:r>
                      <a:endParaRPr kumimoji="1" lang="en-US" altLang="ja-JP" sz="2000" dirty="0"/>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健康状態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健康に気をつけ、自分で服薬管理し、良好な体調を保っている。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83810"/>
                  </a:ext>
                </a:extLst>
              </a:tr>
              <a:tr h="668905">
                <a:tc vMerge="1">
                  <a:txBody>
                    <a:bodyPr/>
                    <a:lstStyle/>
                    <a:p>
                      <a:endParaRPr kumimoji="1" lang="ja-JP" altLang="en-US"/>
                    </a:p>
                  </a:txBody>
                  <a:tcPr/>
                </a:tc>
                <a:tc>
                  <a:txBody>
                    <a:bodyPr/>
                    <a:lstStyle/>
                    <a:p>
                      <a:pPr algn="ctr"/>
                      <a:r>
                        <a:rPr kumimoji="1" lang="ja-JP" altLang="en-US" sz="2000" dirty="0"/>
                        <a:t>３</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身だしなみ</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場に合った服装をし、清潔であるなど身だしなみはきちんとしている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533978"/>
                  </a:ext>
                </a:extLst>
              </a:tr>
              <a:tr h="668905">
                <a:tc vMerge="1">
                  <a:txBody>
                    <a:bodyPr/>
                    <a:lstStyle/>
                    <a:p>
                      <a:endParaRPr kumimoji="1" lang="ja-JP" altLang="en-US" dirty="0"/>
                    </a:p>
                  </a:txBody>
                  <a:tcPr/>
                </a:tc>
                <a:tc>
                  <a:txBody>
                    <a:bodyPr/>
                    <a:lstStyle/>
                    <a:p>
                      <a:pPr algn="ctr"/>
                      <a:r>
                        <a:rPr kumimoji="1" lang="ja-JP" altLang="en-US" sz="2000" dirty="0"/>
                        <a:t>４</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金銭管理</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小遣い等を計画的に使う、必要なものを買う、補完するなど金銭管理ができる。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6096247"/>
                  </a:ext>
                </a:extLst>
              </a:tr>
              <a:tr h="668905">
                <a:tc vMerge="1">
                  <a:txBody>
                    <a:bodyPr/>
                    <a:lstStyle/>
                    <a:p>
                      <a:endParaRPr kumimoji="1" lang="ja-JP" altLang="en-US" dirty="0"/>
                    </a:p>
                  </a:txBody>
                  <a:tcPr/>
                </a:tc>
                <a:tc>
                  <a:txBody>
                    <a:bodyPr/>
                    <a:lstStyle/>
                    <a:p>
                      <a:pPr algn="ctr"/>
                      <a:r>
                        <a:rPr kumimoji="1" lang="ja-JP" altLang="en-US" sz="2000" dirty="0"/>
                        <a:t>５</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交通機関の利用</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通学（通所、通勤）に交通機関を一人で利用できる。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69929"/>
                  </a:ext>
                </a:extLst>
              </a:tr>
              <a:tr h="668905">
                <a:tc vMerge="1">
                  <a:txBody>
                    <a:bodyPr/>
                    <a:lstStyle/>
                    <a:p>
                      <a:endParaRPr kumimoji="1" lang="ja-JP" altLang="en-US" dirty="0"/>
                    </a:p>
                  </a:txBody>
                  <a:tcPr/>
                </a:tc>
                <a:tc>
                  <a:txBody>
                    <a:bodyPr/>
                    <a:lstStyle/>
                    <a:p>
                      <a:pPr algn="ctr"/>
                      <a:r>
                        <a:rPr kumimoji="1" lang="ja-JP" altLang="en-US" sz="2000" dirty="0"/>
                        <a:t>６</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規則の遵守</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規則や決められたことを守る。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057459"/>
                  </a:ext>
                </a:extLst>
              </a:tr>
              <a:tr h="668905">
                <a:tc vMerge="1">
                  <a:txBody>
                    <a:bodyPr/>
                    <a:lstStyle/>
                    <a:p>
                      <a:endParaRPr kumimoji="1" lang="ja-JP" altLang="en-US" dirty="0"/>
                    </a:p>
                  </a:txBody>
                  <a:tcPr/>
                </a:tc>
                <a:tc>
                  <a:txBody>
                    <a:bodyPr/>
                    <a:lstStyle/>
                    <a:p>
                      <a:pPr algn="ctr"/>
                      <a:r>
                        <a:rPr kumimoji="1" lang="ja-JP" altLang="en-US" sz="2000" dirty="0"/>
                        <a:t>７</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危険への対処</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危険と教えられたことをせず、自分の安全を考えて行動する。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272415"/>
                  </a:ext>
                </a:extLst>
              </a:tr>
              <a:tr h="668905">
                <a:tc vMerge="1">
                  <a:txBody>
                    <a:bodyPr/>
                    <a:lstStyle/>
                    <a:p>
                      <a:pPr algn="ctr"/>
                      <a:endParaRPr kumimoji="1" lang="ja-JP" altLang="en-US" dirty="0"/>
                    </a:p>
                  </a:txBody>
                  <a:tcPr vert="eaVert" anchor="ctr"/>
                </a:tc>
                <a:tc>
                  <a:txBody>
                    <a:bodyPr/>
                    <a:lstStyle/>
                    <a:p>
                      <a:pPr algn="ctr"/>
                      <a:r>
                        <a:rPr kumimoji="1" lang="ja-JP" altLang="en-US" sz="2000" dirty="0"/>
                        <a:t>８</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出席（出勤）状況</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正当な理由（通院、病気、電車の遅れ等）のない遅刻・早退・欠席（欠勤）</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3611158"/>
                  </a:ext>
                </a:extLst>
              </a:tr>
            </a:tbl>
          </a:graphicData>
        </a:graphic>
      </p:graphicFrame>
      <p:sp>
        <p:nvSpPr>
          <p:cNvPr id="3" name="テキスト ボックス 2">
            <a:extLst>
              <a:ext uri="{FF2B5EF4-FFF2-40B4-BE49-F238E27FC236}">
                <a16:creationId xmlns:a16="http://schemas.microsoft.com/office/drawing/2014/main" id="{DF27807E-8EBE-466B-BED8-78AD33317B7F}"/>
              </a:ext>
            </a:extLst>
          </p:cNvPr>
          <p:cNvSpPr txBox="1"/>
          <p:nvPr/>
        </p:nvSpPr>
        <p:spPr>
          <a:xfrm>
            <a:off x="1979712" y="116632"/>
            <a:ext cx="6334031" cy="369332"/>
          </a:xfrm>
          <a:prstGeom prst="rect">
            <a:avLst/>
          </a:prstGeom>
          <a:noFill/>
        </p:spPr>
        <p:txBody>
          <a:bodyPr wrap="square" rtlCol="0">
            <a:spAutoFit/>
          </a:bodyPr>
          <a:lstStyle/>
          <a:p>
            <a:r>
              <a:rPr kumimoji="1" lang="en-US" altLang="ja-JP" dirty="0"/>
              <a:t>(</a:t>
            </a:r>
            <a:r>
              <a:rPr kumimoji="1" lang="ja-JP" altLang="en-US" dirty="0"/>
              <a:t>資料</a:t>
            </a:r>
            <a:r>
              <a:rPr kumimoji="1" lang="en-US" altLang="ja-JP" dirty="0"/>
              <a:t>)</a:t>
            </a:r>
            <a:r>
              <a:rPr kumimoji="1" lang="ja-JP" altLang="en-US" dirty="0"/>
              <a:t>就労支援のための訓練生用チェックリスト①</a:t>
            </a:r>
          </a:p>
        </p:txBody>
      </p:sp>
    </p:spTree>
    <p:extLst>
      <p:ext uri="{BB962C8B-B14F-4D97-AF65-F5344CB8AC3E}">
        <p14:creationId xmlns:p14="http://schemas.microsoft.com/office/powerpoint/2010/main" val="1422596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図表 9">
            <a:extLst>
              <a:ext uri="{FF2B5EF4-FFF2-40B4-BE49-F238E27FC236}">
                <a16:creationId xmlns:a16="http://schemas.microsoft.com/office/drawing/2014/main" id="{638D87A9-1835-44F2-8F2C-A7D6261EF10C}"/>
              </a:ext>
            </a:extLst>
          </p:cNvPr>
          <p:cNvGraphicFramePr/>
          <p:nvPr>
            <p:extLst>
              <p:ext uri="{D42A27DB-BD31-4B8C-83A1-F6EECF244321}">
                <p14:modId xmlns:p14="http://schemas.microsoft.com/office/powerpoint/2010/main" val="1789710575"/>
              </p:ext>
            </p:extLst>
          </p:nvPr>
        </p:nvGraphicFramePr>
        <p:xfrm>
          <a:off x="179832" y="231649"/>
          <a:ext cx="4794504" cy="6077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直線コネクタ 11">
            <a:extLst>
              <a:ext uri="{FF2B5EF4-FFF2-40B4-BE49-F238E27FC236}">
                <a16:creationId xmlns:a16="http://schemas.microsoft.com/office/drawing/2014/main" id="{F2F63B0E-BD1B-44D8-B1FE-025C38C46655}"/>
              </a:ext>
            </a:extLst>
          </p:cNvPr>
          <p:cNvCxnSpPr>
            <a:cxnSpLocks/>
          </p:cNvCxnSpPr>
          <p:nvPr/>
        </p:nvCxnSpPr>
        <p:spPr>
          <a:xfrm>
            <a:off x="1975104" y="1755648"/>
            <a:ext cx="6803136" cy="0"/>
          </a:xfrm>
          <a:prstGeom prst="line">
            <a:avLst/>
          </a:prstGeom>
          <a:ln w="28575"/>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D94BC040-FC6C-44F7-A232-87D11F208A1D}"/>
              </a:ext>
            </a:extLst>
          </p:cNvPr>
          <p:cNvSpPr txBox="1"/>
          <p:nvPr/>
        </p:nvSpPr>
        <p:spPr>
          <a:xfrm>
            <a:off x="3733800" y="646270"/>
            <a:ext cx="4578096" cy="955005"/>
          </a:xfrm>
          <a:prstGeom prst="rect">
            <a:avLst/>
          </a:prstGeom>
          <a:noFill/>
        </p:spPr>
        <p:txBody>
          <a:bodyPr wrap="square" rtlCol="0">
            <a:spAutoFit/>
          </a:bodyPr>
          <a:lstStyle/>
          <a:p>
            <a:pPr>
              <a:lnSpc>
                <a:spcPct val="120000"/>
              </a:lnSpc>
            </a:pPr>
            <a:r>
              <a:rPr kumimoji="1" lang="ja-JP" altLang="en-US" sz="1600" spc="120" dirty="0"/>
              <a:t>作業スピード・作業の正確さ・作業指示理解・新たな職務の習熟・仕事に対する飽き・数や文字の理解のレベル・ＰＣリテラシーなど</a:t>
            </a:r>
          </a:p>
        </p:txBody>
      </p:sp>
      <p:cxnSp>
        <p:nvCxnSpPr>
          <p:cNvPr id="18" name="直線コネクタ 17">
            <a:extLst>
              <a:ext uri="{FF2B5EF4-FFF2-40B4-BE49-F238E27FC236}">
                <a16:creationId xmlns:a16="http://schemas.microsoft.com/office/drawing/2014/main" id="{EAE0A1F7-80B4-4B73-AD71-875E6757FD62}"/>
              </a:ext>
            </a:extLst>
          </p:cNvPr>
          <p:cNvCxnSpPr>
            <a:cxnSpLocks/>
          </p:cNvCxnSpPr>
          <p:nvPr/>
        </p:nvCxnSpPr>
        <p:spPr>
          <a:xfrm>
            <a:off x="1389888" y="3279648"/>
            <a:ext cx="7388352" cy="0"/>
          </a:xfrm>
          <a:prstGeom prst="line">
            <a:avLst/>
          </a:prstGeom>
          <a:ln w="28575"/>
        </p:spPr>
        <p:style>
          <a:lnRef idx="1">
            <a:schemeClr val="dk1"/>
          </a:lnRef>
          <a:fillRef idx="0">
            <a:schemeClr val="dk1"/>
          </a:fillRef>
          <a:effectRef idx="0">
            <a:schemeClr val="dk1"/>
          </a:effectRef>
          <a:fontRef idx="minor">
            <a:schemeClr val="tx1"/>
          </a:fontRef>
        </p:style>
      </p:cxnSp>
      <p:sp>
        <p:nvSpPr>
          <p:cNvPr id="19" name="テキスト ボックス 18">
            <a:extLst>
              <a:ext uri="{FF2B5EF4-FFF2-40B4-BE49-F238E27FC236}">
                <a16:creationId xmlns:a16="http://schemas.microsoft.com/office/drawing/2014/main" id="{48E0238F-E9AE-4727-BCE2-80D7C0D5A162}"/>
              </a:ext>
            </a:extLst>
          </p:cNvPr>
          <p:cNvSpPr txBox="1"/>
          <p:nvPr/>
        </p:nvSpPr>
        <p:spPr>
          <a:xfrm>
            <a:off x="4465320" y="1834441"/>
            <a:ext cx="3846576" cy="1250471"/>
          </a:xfrm>
          <a:prstGeom prst="rect">
            <a:avLst/>
          </a:prstGeom>
          <a:noFill/>
        </p:spPr>
        <p:txBody>
          <a:bodyPr wrap="square" rtlCol="0">
            <a:spAutoFit/>
          </a:bodyPr>
          <a:lstStyle/>
          <a:p>
            <a:pPr>
              <a:lnSpc>
                <a:spcPct val="120000"/>
              </a:lnSpc>
            </a:pPr>
            <a:r>
              <a:rPr kumimoji="1" lang="ja-JP" altLang="en-US" sz="1600" spc="120" dirty="0"/>
              <a:t>障害の受容・就労意欲の表明・あいさつ・コミュニケーションスキル・職場のルールの理解と徹底・遅刻の伝達・休暇のとり方・勤勉さ・など</a:t>
            </a:r>
          </a:p>
        </p:txBody>
      </p:sp>
      <p:cxnSp>
        <p:nvCxnSpPr>
          <p:cNvPr id="21" name="直線コネクタ 20">
            <a:extLst>
              <a:ext uri="{FF2B5EF4-FFF2-40B4-BE49-F238E27FC236}">
                <a16:creationId xmlns:a16="http://schemas.microsoft.com/office/drawing/2014/main" id="{8B6D2878-08C8-4AA0-BEE0-13923C04FE0D}"/>
              </a:ext>
            </a:extLst>
          </p:cNvPr>
          <p:cNvCxnSpPr>
            <a:cxnSpLocks/>
          </p:cNvCxnSpPr>
          <p:nvPr/>
        </p:nvCxnSpPr>
        <p:spPr>
          <a:xfrm>
            <a:off x="777240" y="4767204"/>
            <a:ext cx="8001000" cy="0"/>
          </a:xfrm>
          <a:prstGeom prst="line">
            <a:avLst/>
          </a:prstGeom>
          <a:ln w="28575"/>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3F7C5185-1DD7-41EA-B126-522D33E1E4C9}"/>
              </a:ext>
            </a:extLst>
          </p:cNvPr>
          <p:cNvSpPr txBox="1"/>
          <p:nvPr/>
        </p:nvSpPr>
        <p:spPr>
          <a:xfrm>
            <a:off x="4835950" y="3316093"/>
            <a:ext cx="3475946" cy="1250471"/>
          </a:xfrm>
          <a:prstGeom prst="rect">
            <a:avLst/>
          </a:prstGeom>
          <a:noFill/>
        </p:spPr>
        <p:txBody>
          <a:bodyPr wrap="square" rtlCol="0">
            <a:spAutoFit/>
          </a:bodyPr>
          <a:lstStyle/>
          <a:p>
            <a:pPr>
              <a:lnSpc>
                <a:spcPct val="120000"/>
              </a:lnSpc>
            </a:pPr>
            <a:r>
              <a:rPr kumimoji="1" lang="ja-JP" altLang="en-US" sz="1600" spc="120" dirty="0"/>
              <a:t>主な健康／生活の管理者・身だしなみ・経済的な状況と収入の希望・自分で管理する金額・余暇・交友関係・通知文書の管理・など</a:t>
            </a:r>
          </a:p>
        </p:txBody>
      </p:sp>
      <p:cxnSp>
        <p:nvCxnSpPr>
          <p:cNvPr id="24" name="直線コネクタ 23">
            <a:extLst>
              <a:ext uri="{FF2B5EF4-FFF2-40B4-BE49-F238E27FC236}">
                <a16:creationId xmlns:a16="http://schemas.microsoft.com/office/drawing/2014/main" id="{16E91C37-6E2E-49C0-9CA9-506B61B41645}"/>
              </a:ext>
            </a:extLst>
          </p:cNvPr>
          <p:cNvCxnSpPr>
            <a:cxnSpLocks/>
          </p:cNvCxnSpPr>
          <p:nvPr/>
        </p:nvCxnSpPr>
        <p:spPr>
          <a:xfrm>
            <a:off x="179832" y="6291204"/>
            <a:ext cx="8598408" cy="0"/>
          </a:xfrm>
          <a:prstGeom prst="line">
            <a:avLst/>
          </a:prstGeom>
          <a:ln w="28575"/>
        </p:spPr>
        <p:style>
          <a:lnRef idx="1">
            <a:schemeClr val="dk1"/>
          </a:lnRef>
          <a:fillRef idx="0">
            <a:schemeClr val="dk1"/>
          </a:fillRef>
          <a:effectRef idx="0">
            <a:schemeClr val="dk1"/>
          </a:effectRef>
          <a:fontRef idx="minor">
            <a:schemeClr val="tx1"/>
          </a:fontRef>
        </p:style>
      </p:cxnSp>
      <p:sp>
        <p:nvSpPr>
          <p:cNvPr id="25" name="テキスト ボックス 24">
            <a:extLst>
              <a:ext uri="{FF2B5EF4-FFF2-40B4-BE49-F238E27FC236}">
                <a16:creationId xmlns:a16="http://schemas.microsoft.com/office/drawing/2014/main" id="{2559ABFC-8BC5-4839-9E14-C00BFD20085F}"/>
              </a:ext>
            </a:extLst>
          </p:cNvPr>
          <p:cNvSpPr txBox="1"/>
          <p:nvPr/>
        </p:nvSpPr>
        <p:spPr>
          <a:xfrm>
            <a:off x="5344840" y="4846682"/>
            <a:ext cx="2967056" cy="1250471"/>
          </a:xfrm>
          <a:prstGeom prst="rect">
            <a:avLst/>
          </a:prstGeom>
          <a:noFill/>
        </p:spPr>
        <p:txBody>
          <a:bodyPr wrap="square" rtlCol="0">
            <a:spAutoFit/>
          </a:bodyPr>
          <a:lstStyle/>
          <a:p>
            <a:pPr>
              <a:lnSpc>
                <a:spcPct val="120000"/>
              </a:lnSpc>
            </a:pPr>
            <a:r>
              <a:rPr kumimoji="1" lang="ja-JP" altLang="en-US" sz="1600" spc="150" dirty="0"/>
              <a:t>通院と服薬管理・睡眠リズムと起床・食生活と栄養状況・入浴と衛生管理・不調時の対応・働ける労働時間・など</a:t>
            </a:r>
          </a:p>
        </p:txBody>
      </p:sp>
      <p:sp>
        <p:nvSpPr>
          <p:cNvPr id="27" name="テキスト ボックス 26">
            <a:extLst>
              <a:ext uri="{FF2B5EF4-FFF2-40B4-BE49-F238E27FC236}">
                <a16:creationId xmlns:a16="http://schemas.microsoft.com/office/drawing/2014/main" id="{E718D4DD-772D-4F32-8CBD-7C90233AEDEE}"/>
              </a:ext>
            </a:extLst>
          </p:cNvPr>
          <p:cNvSpPr txBox="1"/>
          <p:nvPr/>
        </p:nvSpPr>
        <p:spPr>
          <a:xfrm>
            <a:off x="0" y="6469153"/>
            <a:ext cx="8778240" cy="276999"/>
          </a:xfrm>
          <a:prstGeom prst="rect">
            <a:avLst/>
          </a:prstGeom>
          <a:noFill/>
        </p:spPr>
        <p:txBody>
          <a:bodyPr wrap="square" rtlCol="0">
            <a:spAutoFit/>
          </a:bodyPr>
          <a:lstStyle/>
          <a:p>
            <a:pPr algn="r"/>
            <a:r>
              <a:rPr lang="ja-JP" altLang="en-US" sz="1200" dirty="0"/>
              <a:t>前原和明</a:t>
            </a:r>
            <a:r>
              <a:rPr lang="en-US" altLang="ja-JP" sz="1200" dirty="0"/>
              <a:t>(2020)『</a:t>
            </a:r>
            <a:r>
              <a:rPr lang="ja-JP" altLang="en-US" sz="1200" dirty="0"/>
              <a:t>改訂版・就労移行支援事業所による就労アセスメントマニュアル</a:t>
            </a:r>
            <a:r>
              <a:rPr lang="en-US" altLang="ja-JP" sz="1200" dirty="0"/>
              <a:t>』</a:t>
            </a:r>
            <a:r>
              <a:rPr lang="ja-JP" altLang="en-US" sz="1200" dirty="0"/>
              <a:t>令和</a:t>
            </a:r>
            <a:r>
              <a:rPr lang="en-US" altLang="ja-JP" sz="1200" dirty="0"/>
              <a:t>2</a:t>
            </a:r>
            <a:r>
              <a:rPr lang="ja-JP" altLang="en-US" sz="1200" dirty="0"/>
              <a:t>年度厚生労働科学研究費補助金研究報告書</a:t>
            </a:r>
            <a:endParaRPr kumimoji="1" lang="ja-JP" altLang="en-US" sz="1200" dirty="0"/>
          </a:p>
        </p:txBody>
      </p:sp>
      <p:sp>
        <p:nvSpPr>
          <p:cNvPr id="2" name="四角形: 角を丸くする 1">
            <a:extLst>
              <a:ext uri="{FF2B5EF4-FFF2-40B4-BE49-F238E27FC236}">
                <a16:creationId xmlns:a16="http://schemas.microsoft.com/office/drawing/2014/main" id="{8E722697-8720-93BB-91A1-B341547B3572}"/>
              </a:ext>
            </a:extLst>
          </p:cNvPr>
          <p:cNvSpPr/>
          <p:nvPr/>
        </p:nvSpPr>
        <p:spPr>
          <a:xfrm>
            <a:off x="-127549" y="-24420"/>
            <a:ext cx="4794504" cy="652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a:latin typeface="HGS創英角ｺﾞｼｯｸUB" panose="020B0900000000000000" pitchFamily="50" charset="-128"/>
                <a:ea typeface="HGS創英角ｺﾞｼｯｸUB" panose="020B0900000000000000" pitchFamily="50" charset="-128"/>
              </a:rPr>
              <a:t>（おなじみの）職業準備性ピラミッド</a:t>
            </a:r>
          </a:p>
        </p:txBody>
      </p:sp>
    </p:spTree>
    <p:extLst>
      <p:ext uri="{BB962C8B-B14F-4D97-AF65-F5344CB8AC3E}">
        <p14:creationId xmlns:p14="http://schemas.microsoft.com/office/powerpoint/2010/main" val="3335648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62B2F0FD-6CCB-43DB-9D8C-996B73E301CF}"/>
              </a:ext>
            </a:extLst>
          </p:cNvPr>
          <p:cNvGraphicFramePr>
            <a:graphicFrameLocks noGrp="1"/>
          </p:cNvGraphicFramePr>
          <p:nvPr>
            <p:extLst>
              <p:ext uri="{D42A27DB-BD31-4B8C-83A1-F6EECF244321}">
                <p14:modId xmlns:p14="http://schemas.microsoft.com/office/powerpoint/2010/main" val="2928823808"/>
              </p:ext>
            </p:extLst>
          </p:nvPr>
        </p:nvGraphicFramePr>
        <p:xfrm>
          <a:off x="346239" y="1071765"/>
          <a:ext cx="8451523" cy="5147810"/>
        </p:xfrm>
        <a:graphic>
          <a:graphicData uri="http://schemas.openxmlformats.org/drawingml/2006/table">
            <a:tbl>
              <a:tblPr firstRow="1" bandRow="1">
                <a:tableStyleId>{8799B23B-EC83-4686-B30A-512413B5E67A}</a:tableStyleId>
              </a:tblPr>
              <a:tblGrid>
                <a:gridCol w="670894">
                  <a:extLst>
                    <a:ext uri="{9D8B030D-6E8A-4147-A177-3AD203B41FA5}">
                      <a16:colId xmlns:a16="http://schemas.microsoft.com/office/drawing/2014/main" val="2911755854"/>
                    </a:ext>
                  </a:extLst>
                </a:gridCol>
                <a:gridCol w="578320">
                  <a:extLst>
                    <a:ext uri="{9D8B030D-6E8A-4147-A177-3AD203B41FA5}">
                      <a16:colId xmlns:a16="http://schemas.microsoft.com/office/drawing/2014/main" val="3481684226"/>
                    </a:ext>
                  </a:extLst>
                </a:gridCol>
                <a:gridCol w="2754368">
                  <a:extLst>
                    <a:ext uri="{9D8B030D-6E8A-4147-A177-3AD203B41FA5}">
                      <a16:colId xmlns:a16="http://schemas.microsoft.com/office/drawing/2014/main" val="992100326"/>
                    </a:ext>
                  </a:extLst>
                </a:gridCol>
                <a:gridCol w="4447941">
                  <a:extLst>
                    <a:ext uri="{9D8B030D-6E8A-4147-A177-3AD203B41FA5}">
                      <a16:colId xmlns:a16="http://schemas.microsoft.com/office/drawing/2014/main" val="245103982"/>
                    </a:ext>
                  </a:extLst>
                </a:gridCol>
              </a:tblGrid>
              <a:tr h="668905">
                <a:tc>
                  <a:txBody>
                    <a:bodyPr/>
                    <a:lstStyle/>
                    <a:p>
                      <a:pPr algn="ctr"/>
                      <a:r>
                        <a:rPr kumimoji="1" lang="ja-JP" altLang="en-US" dirty="0"/>
                        <a:t>領域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No.</a:t>
                      </a:r>
                      <a:endParaRPr kumimoji="1" lang="ja-JP" altLang="en-US" dirty="0"/>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チェック項目</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内容</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986754"/>
                  </a:ext>
                </a:extLst>
              </a:tr>
              <a:tr h="668905">
                <a:tc rowSpan="6">
                  <a:txBody>
                    <a:bodyPr/>
                    <a:lstStyle/>
                    <a:p>
                      <a:pPr algn="ctr"/>
                      <a:r>
                        <a:rPr kumimoji="1" lang="en-US" altLang="ja-JP" sz="2000" dirty="0"/>
                        <a:t>Ⅱ</a:t>
                      </a:r>
                      <a:r>
                        <a:rPr kumimoji="1" lang="ja-JP" altLang="en-US" sz="2000" dirty="0"/>
                        <a:t>　対人関係</a:t>
                      </a:r>
                    </a:p>
                  </a:txBody>
                  <a:tcPr marL="68580" marR="6858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kumimoji="1" lang="ja-JP" altLang="en-US" sz="2000" dirty="0"/>
                        <a:t>１</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挨拶・返事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相手に応じた挨拶・返事ができる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973605"/>
                  </a:ext>
                </a:extLst>
              </a:tr>
              <a:tr h="668905">
                <a:tc vMerge="1">
                  <a:txBody>
                    <a:bodyPr/>
                    <a:lstStyle/>
                    <a:p>
                      <a:endParaRPr kumimoji="1" lang="ja-JP" altLang="en-US" dirty="0"/>
                    </a:p>
                  </a:txBody>
                  <a:tcPr/>
                </a:tc>
                <a:tc>
                  <a:txBody>
                    <a:bodyPr/>
                    <a:lstStyle/>
                    <a:p>
                      <a:pPr algn="ctr"/>
                      <a:r>
                        <a:rPr kumimoji="1" lang="ja-JP" altLang="en-US" sz="2000" dirty="0"/>
                        <a:t>２</a:t>
                      </a:r>
                      <a:endParaRPr kumimoji="1" lang="en-US" altLang="ja-JP" sz="2000" dirty="0"/>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会話</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会話に参加し、話についていくことができる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83810"/>
                  </a:ext>
                </a:extLst>
              </a:tr>
              <a:tr h="668905">
                <a:tc vMerge="1">
                  <a:txBody>
                    <a:bodyPr/>
                    <a:lstStyle/>
                    <a:p>
                      <a:endParaRPr kumimoji="1" lang="ja-JP" altLang="en-US"/>
                    </a:p>
                  </a:txBody>
                  <a:tcPr/>
                </a:tc>
                <a:tc>
                  <a:txBody>
                    <a:bodyPr/>
                    <a:lstStyle/>
                    <a:p>
                      <a:pPr algn="ctr"/>
                      <a:r>
                        <a:rPr kumimoji="1" lang="ja-JP" altLang="en-US" sz="2000" dirty="0"/>
                        <a:t>３</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意思表示</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自分の意思（参加した、トイレ休憩をとりたい、助けてほしい等）を相手に伝えることができる。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533978"/>
                  </a:ext>
                </a:extLst>
              </a:tr>
              <a:tr h="668905">
                <a:tc vMerge="1">
                  <a:txBody>
                    <a:bodyPr/>
                    <a:lstStyle/>
                    <a:p>
                      <a:endParaRPr kumimoji="1" lang="ja-JP" altLang="en-US" dirty="0"/>
                    </a:p>
                  </a:txBody>
                  <a:tcPr/>
                </a:tc>
                <a:tc>
                  <a:txBody>
                    <a:bodyPr/>
                    <a:lstStyle/>
                    <a:p>
                      <a:pPr algn="ctr"/>
                      <a:r>
                        <a:rPr kumimoji="1" lang="ja-JP" altLang="en-US" sz="2000" dirty="0"/>
                        <a:t>４</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電話等の利用</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要件を伝えるのに電話、メール、</a:t>
                      </a:r>
                      <a:r>
                        <a:rPr kumimoji="1" lang="en-US" altLang="ja-JP" sz="2000" dirty="0"/>
                        <a:t>FAX</a:t>
                      </a:r>
                      <a:r>
                        <a:rPr kumimoji="1" lang="ja-JP" altLang="en-US" sz="2000" dirty="0"/>
                        <a:t>を利用できる。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6096247"/>
                  </a:ext>
                </a:extLst>
              </a:tr>
              <a:tr h="668905">
                <a:tc vMerge="1">
                  <a:txBody>
                    <a:bodyPr/>
                    <a:lstStyle/>
                    <a:p>
                      <a:endParaRPr kumimoji="1" lang="ja-JP" altLang="en-US" dirty="0"/>
                    </a:p>
                  </a:txBody>
                  <a:tcPr/>
                </a:tc>
                <a:tc>
                  <a:txBody>
                    <a:bodyPr/>
                    <a:lstStyle/>
                    <a:p>
                      <a:pPr algn="ctr"/>
                      <a:r>
                        <a:rPr kumimoji="1" lang="ja-JP" altLang="en-US" sz="2000" dirty="0"/>
                        <a:t>５</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情緒の安定性</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感情のコントロールができ、安定している。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69929"/>
                  </a:ext>
                </a:extLst>
              </a:tr>
              <a:tr h="668905">
                <a:tc vMerge="1">
                  <a:txBody>
                    <a:bodyPr/>
                    <a:lstStyle/>
                    <a:p>
                      <a:endParaRPr kumimoji="1" lang="ja-JP" altLang="en-US" dirty="0"/>
                    </a:p>
                  </a:txBody>
                  <a:tcPr/>
                </a:tc>
                <a:tc>
                  <a:txBody>
                    <a:bodyPr/>
                    <a:lstStyle/>
                    <a:p>
                      <a:pPr algn="ctr"/>
                      <a:r>
                        <a:rPr kumimoji="1" lang="ja-JP" altLang="en-US" sz="2000" dirty="0"/>
                        <a:t>６</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協調性</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他人と力を合わせて助け合うことができる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057459"/>
                  </a:ext>
                </a:extLst>
              </a:tr>
            </a:tbl>
          </a:graphicData>
        </a:graphic>
      </p:graphicFrame>
      <p:sp>
        <p:nvSpPr>
          <p:cNvPr id="3" name="テキスト ボックス 2">
            <a:extLst>
              <a:ext uri="{FF2B5EF4-FFF2-40B4-BE49-F238E27FC236}">
                <a16:creationId xmlns:a16="http://schemas.microsoft.com/office/drawing/2014/main" id="{DF27807E-8EBE-466B-BED8-78AD33317B7F}"/>
              </a:ext>
            </a:extLst>
          </p:cNvPr>
          <p:cNvSpPr txBox="1"/>
          <p:nvPr/>
        </p:nvSpPr>
        <p:spPr>
          <a:xfrm>
            <a:off x="2198409" y="184352"/>
            <a:ext cx="4747182" cy="369332"/>
          </a:xfrm>
          <a:prstGeom prst="rect">
            <a:avLst/>
          </a:prstGeom>
          <a:noFill/>
        </p:spPr>
        <p:txBody>
          <a:bodyPr wrap="square" rtlCol="0">
            <a:spAutoFit/>
          </a:bodyPr>
          <a:lstStyle/>
          <a:p>
            <a:r>
              <a:rPr kumimoji="1" lang="ja-JP" altLang="en-US" dirty="0"/>
              <a:t>就労支援のための訓練生用チェックリスト②</a:t>
            </a:r>
          </a:p>
        </p:txBody>
      </p:sp>
    </p:spTree>
    <p:extLst>
      <p:ext uri="{BB962C8B-B14F-4D97-AF65-F5344CB8AC3E}">
        <p14:creationId xmlns:p14="http://schemas.microsoft.com/office/powerpoint/2010/main" val="3408034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62B2F0FD-6CCB-43DB-9D8C-996B73E301CF}"/>
              </a:ext>
            </a:extLst>
          </p:cNvPr>
          <p:cNvGraphicFramePr>
            <a:graphicFrameLocks noGrp="1"/>
          </p:cNvGraphicFramePr>
          <p:nvPr>
            <p:extLst>
              <p:ext uri="{D42A27DB-BD31-4B8C-83A1-F6EECF244321}">
                <p14:modId xmlns:p14="http://schemas.microsoft.com/office/powerpoint/2010/main" val="3260590179"/>
              </p:ext>
            </p:extLst>
          </p:nvPr>
        </p:nvGraphicFramePr>
        <p:xfrm>
          <a:off x="346239" y="728918"/>
          <a:ext cx="8451523" cy="5479780"/>
        </p:xfrm>
        <a:graphic>
          <a:graphicData uri="http://schemas.openxmlformats.org/drawingml/2006/table">
            <a:tbl>
              <a:tblPr firstRow="1" bandRow="1">
                <a:tableStyleId>{8799B23B-EC83-4686-B30A-512413B5E67A}</a:tableStyleId>
              </a:tblPr>
              <a:tblGrid>
                <a:gridCol w="670894">
                  <a:extLst>
                    <a:ext uri="{9D8B030D-6E8A-4147-A177-3AD203B41FA5}">
                      <a16:colId xmlns:a16="http://schemas.microsoft.com/office/drawing/2014/main" val="2911755854"/>
                    </a:ext>
                  </a:extLst>
                </a:gridCol>
                <a:gridCol w="578320">
                  <a:extLst>
                    <a:ext uri="{9D8B030D-6E8A-4147-A177-3AD203B41FA5}">
                      <a16:colId xmlns:a16="http://schemas.microsoft.com/office/drawing/2014/main" val="3481684226"/>
                    </a:ext>
                  </a:extLst>
                </a:gridCol>
                <a:gridCol w="2754368">
                  <a:extLst>
                    <a:ext uri="{9D8B030D-6E8A-4147-A177-3AD203B41FA5}">
                      <a16:colId xmlns:a16="http://schemas.microsoft.com/office/drawing/2014/main" val="992100326"/>
                    </a:ext>
                  </a:extLst>
                </a:gridCol>
                <a:gridCol w="4447941">
                  <a:extLst>
                    <a:ext uri="{9D8B030D-6E8A-4147-A177-3AD203B41FA5}">
                      <a16:colId xmlns:a16="http://schemas.microsoft.com/office/drawing/2014/main" val="245103982"/>
                    </a:ext>
                  </a:extLst>
                </a:gridCol>
              </a:tblGrid>
              <a:tr h="668905">
                <a:tc>
                  <a:txBody>
                    <a:bodyPr/>
                    <a:lstStyle/>
                    <a:p>
                      <a:pPr algn="ctr"/>
                      <a:r>
                        <a:rPr kumimoji="1" lang="ja-JP" altLang="en-US" dirty="0"/>
                        <a:t>領域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No.</a:t>
                      </a:r>
                      <a:endParaRPr kumimoji="1" lang="ja-JP" altLang="en-US" dirty="0"/>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チェック項目</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内容</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986754"/>
                  </a:ext>
                </a:extLst>
              </a:tr>
              <a:tr h="668905">
                <a:tc rowSpan="7">
                  <a:txBody>
                    <a:bodyPr/>
                    <a:lstStyle/>
                    <a:p>
                      <a:pPr algn="ctr"/>
                      <a:r>
                        <a:rPr kumimoji="1" lang="en-US" altLang="ja-JP" sz="2000" dirty="0"/>
                        <a:t>Ⅲ</a:t>
                      </a:r>
                      <a:r>
                        <a:rPr kumimoji="1" lang="ja-JP" altLang="en-US" sz="2000" dirty="0"/>
                        <a:t>　作業力</a:t>
                      </a:r>
                    </a:p>
                  </a:txBody>
                  <a:tcPr marL="68580" marR="6858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kumimoji="1" lang="ja-JP" altLang="en-US" sz="2000" dirty="0"/>
                        <a:t>１</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体力</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000" dirty="0"/>
                        <a:t>1</a:t>
                      </a:r>
                      <a:r>
                        <a:rPr kumimoji="1" lang="ja-JP" altLang="en-US" sz="2000" dirty="0"/>
                        <a:t>日（</a:t>
                      </a:r>
                      <a:r>
                        <a:rPr kumimoji="1" lang="en-US" altLang="ja-JP" sz="2000" dirty="0"/>
                        <a:t>7</a:t>
                      </a:r>
                      <a:r>
                        <a:rPr kumimoji="1" lang="ja-JP" altLang="en-US" sz="2000" dirty="0"/>
                        <a:t>～</a:t>
                      </a:r>
                      <a:r>
                        <a:rPr kumimoji="1" lang="en-US" altLang="ja-JP" sz="2000" dirty="0"/>
                        <a:t>8</a:t>
                      </a:r>
                      <a:r>
                        <a:rPr kumimoji="1" lang="ja-JP" altLang="en-US" sz="2000" dirty="0"/>
                        <a:t>時間）を通して作業ができる体力がある。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973605"/>
                  </a:ext>
                </a:extLst>
              </a:tr>
              <a:tr h="668905">
                <a:tc vMerge="1">
                  <a:txBody>
                    <a:bodyPr/>
                    <a:lstStyle/>
                    <a:p>
                      <a:endParaRPr kumimoji="1" lang="ja-JP" altLang="en-US" dirty="0"/>
                    </a:p>
                  </a:txBody>
                  <a:tcPr/>
                </a:tc>
                <a:tc>
                  <a:txBody>
                    <a:bodyPr/>
                    <a:lstStyle/>
                    <a:p>
                      <a:pPr algn="ctr"/>
                      <a:r>
                        <a:rPr kumimoji="1" lang="ja-JP" altLang="en-US" sz="2000" dirty="0"/>
                        <a:t>２</a:t>
                      </a:r>
                      <a:endParaRPr kumimoji="1" lang="en-US" altLang="ja-JP" sz="2000" dirty="0"/>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指示内容の遵守</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指示通りに作業をする。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83810"/>
                  </a:ext>
                </a:extLst>
              </a:tr>
              <a:tr h="668905">
                <a:tc vMerge="1">
                  <a:txBody>
                    <a:bodyPr/>
                    <a:lstStyle/>
                    <a:p>
                      <a:endParaRPr kumimoji="1" lang="ja-JP" altLang="en-US"/>
                    </a:p>
                  </a:txBody>
                  <a:tcPr/>
                </a:tc>
                <a:tc>
                  <a:txBody>
                    <a:bodyPr/>
                    <a:lstStyle/>
                    <a:p>
                      <a:pPr algn="ctr"/>
                      <a:r>
                        <a:rPr kumimoji="1" lang="ja-JP" altLang="en-US" sz="2000" dirty="0"/>
                        <a:t>３</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機器・道具の使用</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作業機器や道具類を教えられた通りに正しく使える。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533978"/>
                  </a:ext>
                </a:extLst>
              </a:tr>
              <a:tr h="668905">
                <a:tc vMerge="1">
                  <a:txBody>
                    <a:bodyPr/>
                    <a:lstStyle/>
                    <a:p>
                      <a:endParaRPr kumimoji="1" lang="ja-JP" altLang="en-US" dirty="0"/>
                    </a:p>
                  </a:txBody>
                  <a:tcPr/>
                </a:tc>
                <a:tc>
                  <a:txBody>
                    <a:bodyPr/>
                    <a:lstStyle/>
                    <a:p>
                      <a:pPr algn="ctr"/>
                      <a:r>
                        <a:rPr kumimoji="1" lang="ja-JP" altLang="en-US" sz="2000" dirty="0"/>
                        <a:t>４</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正確性</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ミスなく正確に作業する。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6096247"/>
                  </a:ext>
                </a:extLst>
              </a:tr>
              <a:tr h="668905">
                <a:tc vMerge="1">
                  <a:txBody>
                    <a:bodyPr/>
                    <a:lstStyle/>
                    <a:p>
                      <a:endParaRPr kumimoji="1" lang="ja-JP" altLang="en-US" dirty="0"/>
                    </a:p>
                  </a:txBody>
                  <a:tcPr/>
                </a:tc>
                <a:tc>
                  <a:txBody>
                    <a:bodyPr/>
                    <a:lstStyle/>
                    <a:p>
                      <a:pPr algn="ctr"/>
                      <a:r>
                        <a:rPr kumimoji="1" lang="ja-JP" altLang="en-US" sz="2000" dirty="0"/>
                        <a:t>５</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器用さ</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器用に作業する。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69929"/>
                  </a:ext>
                </a:extLst>
              </a:tr>
              <a:tr h="668905">
                <a:tc vMerge="1">
                  <a:txBody>
                    <a:bodyPr/>
                    <a:lstStyle/>
                    <a:p>
                      <a:endParaRPr kumimoji="1" lang="ja-JP" altLang="en-US" dirty="0"/>
                    </a:p>
                  </a:txBody>
                  <a:tcPr/>
                </a:tc>
                <a:tc>
                  <a:txBody>
                    <a:bodyPr/>
                    <a:lstStyle/>
                    <a:p>
                      <a:pPr algn="ctr"/>
                      <a:r>
                        <a:rPr kumimoji="1" lang="ja-JP" altLang="en-US" sz="2000" dirty="0"/>
                        <a:t>６</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作業速度</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必要とされる作業速度（指導員の作業速度）がこなせる。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057459"/>
                  </a:ext>
                </a:extLst>
              </a:tr>
              <a:tr h="668905">
                <a:tc vMerge="1">
                  <a:txBody>
                    <a:bodyPr/>
                    <a:lstStyle/>
                    <a:p>
                      <a:endParaRPr kumimoji="1" lang="ja-JP" altLang="en-US" dirty="0"/>
                    </a:p>
                  </a:txBody>
                  <a:tcPr/>
                </a:tc>
                <a:tc>
                  <a:txBody>
                    <a:bodyPr/>
                    <a:lstStyle/>
                    <a:p>
                      <a:pPr algn="ctr"/>
                      <a:r>
                        <a:rPr kumimoji="1" lang="ja-JP" altLang="en-US" sz="2000" dirty="0"/>
                        <a:t>７</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作業変化への対応</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作業の内容、手順等の変化に対応できる。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272415"/>
                  </a:ext>
                </a:extLst>
              </a:tr>
            </a:tbl>
          </a:graphicData>
        </a:graphic>
      </p:graphicFrame>
      <p:sp>
        <p:nvSpPr>
          <p:cNvPr id="3" name="テキスト ボックス 2">
            <a:extLst>
              <a:ext uri="{FF2B5EF4-FFF2-40B4-BE49-F238E27FC236}">
                <a16:creationId xmlns:a16="http://schemas.microsoft.com/office/drawing/2014/main" id="{DF27807E-8EBE-466B-BED8-78AD33317B7F}"/>
              </a:ext>
            </a:extLst>
          </p:cNvPr>
          <p:cNvSpPr txBox="1"/>
          <p:nvPr/>
        </p:nvSpPr>
        <p:spPr>
          <a:xfrm>
            <a:off x="2198409" y="184352"/>
            <a:ext cx="4747182" cy="369332"/>
          </a:xfrm>
          <a:prstGeom prst="rect">
            <a:avLst/>
          </a:prstGeom>
          <a:noFill/>
        </p:spPr>
        <p:txBody>
          <a:bodyPr wrap="square" rtlCol="0">
            <a:spAutoFit/>
          </a:bodyPr>
          <a:lstStyle/>
          <a:p>
            <a:r>
              <a:rPr kumimoji="1" lang="ja-JP" altLang="en-US" dirty="0"/>
              <a:t>就労支援のための訓練生用チェックリスト③</a:t>
            </a:r>
          </a:p>
        </p:txBody>
      </p:sp>
    </p:spTree>
    <p:extLst>
      <p:ext uri="{BB962C8B-B14F-4D97-AF65-F5344CB8AC3E}">
        <p14:creationId xmlns:p14="http://schemas.microsoft.com/office/powerpoint/2010/main" val="640597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62B2F0FD-6CCB-43DB-9D8C-996B73E301CF}"/>
              </a:ext>
            </a:extLst>
          </p:cNvPr>
          <p:cNvGraphicFramePr>
            <a:graphicFrameLocks noGrp="1"/>
          </p:cNvGraphicFramePr>
          <p:nvPr>
            <p:extLst>
              <p:ext uri="{D42A27DB-BD31-4B8C-83A1-F6EECF244321}">
                <p14:modId xmlns:p14="http://schemas.microsoft.com/office/powerpoint/2010/main" val="2391218913"/>
              </p:ext>
            </p:extLst>
          </p:nvPr>
        </p:nvGraphicFramePr>
        <p:xfrm>
          <a:off x="346239" y="646017"/>
          <a:ext cx="8451523" cy="5447645"/>
        </p:xfrm>
        <a:graphic>
          <a:graphicData uri="http://schemas.openxmlformats.org/drawingml/2006/table">
            <a:tbl>
              <a:tblPr firstRow="1" bandRow="1">
                <a:tableStyleId>{8799B23B-EC83-4686-B30A-512413B5E67A}</a:tableStyleId>
              </a:tblPr>
              <a:tblGrid>
                <a:gridCol w="670894">
                  <a:extLst>
                    <a:ext uri="{9D8B030D-6E8A-4147-A177-3AD203B41FA5}">
                      <a16:colId xmlns:a16="http://schemas.microsoft.com/office/drawing/2014/main" val="2911755854"/>
                    </a:ext>
                  </a:extLst>
                </a:gridCol>
                <a:gridCol w="578320">
                  <a:extLst>
                    <a:ext uri="{9D8B030D-6E8A-4147-A177-3AD203B41FA5}">
                      <a16:colId xmlns:a16="http://schemas.microsoft.com/office/drawing/2014/main" val="3481684226"/>
                    </a:ext>
                  </a:extLst>
                </a:gridCol>
                <a:gridCol w="2754368">
                  <a:extLst>
                    <a:ext uri="{9D8B030D-6E8A-4147-A177-3AD203B41FA5}">
                      <a16:colId xmlns:a16="http://schemas.microsoft.com/office/drawing/2014/main" val="992100326"/>
                    </a:ext>
                  </a:extLst>
                </a:gridCol>
                <a:gridCol w="4447941">
                  <a:extLst>
                    <a:ext uri="{9D8B030D-6E8A-4147-A177-3AD203B41FA5}">
                      <a16:colId xmlns:a16="http://schemas.microsoft.com/office/drawing/2014/main" val="245103982"/>
                    </a:ext>
                  </a:extLst>
                </a:gridCol>
              </a:tblGrid>
              <a:tr h="668905">
                <a:tc>
                  <a:txBody>
                    <a:bodyPr/>
                    <a:lstStyle/>
                    <a:p>
                      <a:pPr algn="ctr"/>
                      <a:r>
                        <a:rPr kumimoji="1" lang="ja-JP" altLang="en-US" dirty="0"/>
                        <a:t>領域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No.</a:t>
                      </a:r>
                      <a:endParaRPr kumimoji="1" lang="ja-JP" altLang="en-US" dirty="0"/>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チェック項目</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内容</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986754"/>
                  </a:ext>
                </a:extLst>
              </a:tr>
              <a:tr h="668905">
                <a:tc rowSpan="7">
                  <a:txBody>
                    <a:bodyPr/>
                    <a:lstStyle/>
                    <a:p>
                      <a:pPr algn="ctr"/>
                      <a:r>
                        <a:rPr kumimoji="1" lang="en-US" altLang="ja-JP" sz="2000" dirty="0"/>
                        <a:t>Ⅳ</a:t>
                      </a:r>
                      <a:r>
                        <a:rPr kumimoji="1" lang="ja-JP" altLang="en-US" sz="2000" dirty="0"/>
                        <a:t>　作業への態度</a:t>
                      </a:r>
                    </a:p>
                  </a:txBody>
                  <a:tcPr marL="68580" marR="6858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kumimoji="1" lang="ja-JP" altLang="en-US" sz="2000" dirty="0"/>
                        <a:t>１</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就労意欲</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社会に出て働く意欲がある。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973605"/>
                  </a:ext>
                </a:extLst>
              </a:tr>
              <a:tr h="668905">
                <a:tc vMerge="1">
                  <a:txBody>
                    <a:bodyPr/>
                    <a:lstStyle/>
                    <a:p>
                      <a:endParaRPr kumimoji="1" lang="ja-JP" altLang="en-US" dirty="0"/>
                    </a:p>
                  </a:txBody>
                  <a:tcPr/>
                </a:tc>
                <a:tc>
                  <a:txBody>
                    <a:bodyPr/>
                    <a:lstStyle/>
                    <a:p>
                      <a:pPr algn="ctr"/>
                      <a:r>
                        <a:rPr kumimoji="1" lang="ja-JP" altLang="en-US" sz="2000" dirty="0"/>
                        <a:t>２</a:t>
                      </a:r>
                      <a:endParaRPr kumimoji="1" lang="en-US" altLang="ja-JP" sz="2000" dirty="0"/>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質問・報告・連絡</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必要な時に適切な質問・報告（作業の終了、失敗等）・連絡ができる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83810"/>
                  </a:ext>
                </a:extLst>
              </a:tr>
              <a:tr h="668905">
                <a:tc vMerge="1">
                  <a:txBody>
                    <a:bodyPr/>
                    <a:lstStyle/>
                    <a:p>
                      <a:endParaRPr kumimoji="1" lang="ja-JP" altLang="en-US"/>
                    </a:p>
                  </a:txBody>
                  <a:tcPr/>
                </a:tc>
                <a:tc>
                  <a:txBody>
                    <a:bodyPr/>
                    <a:lstStyle/>
                    <a:p>
                      <a:pPr algn="ctr"/>
                      <a:r>
                        <a:rPr kumimoji="1" lang="ja-JP" altLang="en-US" sz="2000" dirty="0"/>
                        <a:t>３</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時間の遵守</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時間（作業開始時間、締め切り等）を守る。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533978"/>
                  </a:ext>
                </a:extLst>
              </a:tr>
              <a:tr h="668905">
                <a:tc vMerge="1">
                  <a:txBody>
                    <a:bodyPr/>
                    <a:lstStyle/>
                    <a:p>
                      <a:endParaRPr kumimoji="1" lang="ja-JP" altLang="en-US" dirty="0"/>
                    </a:p>
                  </a:txBody>
                  <a:tcPr/>
                </a:tc>
                <a:tc>
                  <a:txBody>
                    <a:bodyPr/>
                    <a:lstStyle/>
                    <a:p>
                      <a:pPr algn="ctr"/>
                      <a:r>
                        <a:rPr kumimoji="1" lang="ja-JP" altLang="en-US" sz="2000" dirty="0"/>
                        <a:t>４</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積極性</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作業に自分から積極的に取り組む。</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6096247"/>
                  </a:ext>
                </a:extLst>
              </a:tr>
              <a:tr h="668905">
                <a:tc vMerge="1">
                  <a:txBody>
                    <a:bodyPr/>
                    <a:lstStyle/>
                    <a:p>
                      <a:endParaRPr kumimoji="1" lang="ja-JP" altLang="en-US" dirty="0"/>
                    </a:p>
                  </a:txBody>
                  <a:tcPr/>
                </a:tc>
                <a:tc>
                  <a:txBody>
                    <a:bodyPr/>
                    <a:lstStyle/>
                    <a:p>
                      <a:pPr algn="ctr"/>
                      <a:r>
                        <a:rPr kumimoji="1" lang="ja-JP" altLang="en-US" sz="2000" dirty="0"/>
                        <a:t>５</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集中力</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作業への集中力がある。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69929"/>
                  </a:ext>
                </a:extLst>
              </a:tr>
              <a:tr h="668905">
                <a:tc vMerge="1">
                  <a:txBody>
                    <a:bodyPr/>
                    <a:lstStyle/>
                    <a:p>
                      <a:endParaRPr kumimoji="1" lang="ja-JP" altLang="en-US" dirty="0"/>
                    </a:p>
                  </a:txBody>
                  <a:tcPr/>
                </a:tc>
                <a:tc>
                  <a:txBody>
                    <a:bodyPr/>
                    <a:lstStyle/>
                    <a:p>
                      <a:pPr algn="ctr"/>
                      <a:r>
                        <a:rPr kumimoji="1" lang="ja-JP" altLang="en-US" sz="2000" dirty="0"/>
                        <a:t>６</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責任感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与えられた作業や当番などは最後までやる。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057459"/>
                  </a:ext>
                </a:extLst>
              </a:tr>
              <a:tr h="668905">
                <a:tc vMerge="1">
                  <a:txBody>
                    <a:bodyPr/>
                    <a:lstStyle/>
                    <a:p>
                      <a:endParaRPr kumimoji="1" lang="ja-JP" altLang="en-US" dirty="0"/>
                    </a:p>
                  </a:txBody>
                  <a:tcPr/>
                </a:tc>
                <a:tc>
                  <a:txBody>
                    <a:bodyPr/>
                    <a:lstStyle/>
                    <a:p>
                      <a:pPr algn="ctr"/>
                      <a:r>
                        <a:rPr kumimoji="1" lang="ja-JP" altLang="en-US" sz="2000" dirty="0"/>
                        <a:t>７</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整理整頓</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作業場の整理整頓ができる。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272415"/>
                  </a:ext>
                </a:extLst>
              </a:tr>
            </a:tbl>
          </a:graphicData>
        </a:graphic>
      </p:graphicFrame>
      <p:sp>
        <p:nvSpPr>
          <p:cNvPr id="3" name="テキスト ボックス 2">
            <a:extLst>
              <a:ext uri="{FF2B5EF4-FFF2-40B4-BE49-F238E27FC236}">
                <a16:creationId xmlns:a16="http://schemas.microsoft.com/office/drawing/2014/main" id="{DF27807E-8EBE-466B-BED8-78AD33317B7F}"/>
              </a:ext>
            </a:extLst>
          </p:cNvPr>
          <p:cNvSpPr txBox="1"/>
          <p:nvPr/>
        </p:nvSpPr>
        <p:spPr>
          <a:xfrm>
            <a:off x="2198409" y="184352"/>
            <a:ext cx="4747182" cy="369332"/>
          </a:xfrm>
          <a:prstGeom prst="rect">
            <a:avLst/>
          </a:prstGeom>
          <a:noFill/>
        </p:spPr>
        <p:txBody>
          <a:bodyPr wrap="square" rtlCol="0">
            <a:spAutoFit/>
          </a:bodyPr>
          <a:lstStyle/>
          <a:p>
            <a:r>
              <a:rPr kumimoji="1" lang="ja-JP" altLang="en-US" dirty="0"/>
              <a:t>就労支援のための訓練生用チェックリスト④</a:t>
            </a:r>
          </a:p>
        </p:txBody>
      </p:sp>
      <p:sp>
        <p:nvSpPr>
          <p:cNvPr id="4" name="テキスト ボックス 3">
            <a:extLst>
              <a:ext uri="{FF2B5EF4-FFF2-40B4-BE49-F238E27FC236}">
                <a16:creationId xmlns:a16="http://schemas.microsoft.com/office/drawing/2014/main" id="{92FB20C9-7897-49FD-BE40-4214CF2F8437}"/>
              </a:ext>
            </a:extLst>
          </p:cNvPr>
          <p:cNvSpPr txBox="1"/>
          <p:nvPr/>
        </p:nvSpPr>
        <p:spPr>
          <a:xfrm>
            <a:off x="4734808" y="6213212"/>
            <a:ext cx="4062953" cy="600164"/>
          </a:xfrm>
          <a:prstGeom prst="rect">
            <a:avLst/>
          </a:prstGeom>
          <a:noFill/>
        </p:spPr>
        <p:txBody>
          <a:bodyPr wrap="square" rtlCol="0">
            <a:spAutoFit/>
          </a:bodyPr>
          <a:lstStyle/>
          <a:p>
            <a:pPr algn="r"/>
            <a:r>
              <a:rPr kumimoji="1" lang="ja-JP" altLang="en-US" sz="1100" dirty="0"/>
              <a:t>独立行政法人高齢・障害・求職者雇用支援機構（</a:t>
            </a:r>
            <a:r>
              <a:rPr kumimoji="1" lang="en-US" altLang="ja-JP" sz="1100" dirty="0"/>
              <a:t>2009</a:t>
            </a:r>
            <a:r>
              <a:rPr kumimoji="1" lang="ja-JP" altLang="en-US" sz="1100" dirty="0"/>
              <a:t>）</a:t>
            </a:r>
            <a:endParaRPr kumimoji="1" lang="en-US" altLang="ja-JP" sz="1100" dirty="0"/>
          </a:p>
          <a:p>
            <a:pPr algn="r"/>
            <a:r>
              <a:rPr kumimoji="1" lang="ja-JP" altLang="en-US" sz="1100" dirty="0"/>
              <a:t>「就労支援のための訓練生用チェックリスト」</a:t>
            </a:r>
            <a:endParaRPr kumimoji="1" lang="en-US" altLang="ja-JP" sz="1100" dirty="0"/>
          </a:p>
          <a:p>
            <a:pPr algn="r"/>
            <a:r>
              <a:rPr lang="en-US" altLang="ja-JP" sz="1100" dirty="0"/>
              <a:t>https://www.nivr.jeed.go.jp/research/kyouzai/30.html</a:t>
            </a:r>
            <a:endParaRPr kumimoji="1" lang="ja-JP" altLang="en-US" sz="1100" dirty="0"/>
          </a:p>
        </p:txBody>
      </p:sp>
    </p:spTree>
    <p:extLst>
      <p:ext uri="{BB962C8B-B14F-4D97-AF65-F5344CB8AC3E}">
        <p14:creationId xmlns:p14="http://schemas.microsoft.com/office/powerpoint/2010/main" val="2156425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9053AD-2F0B-0A03-BD01-2FA52FE9906A}"/>
              </a:ext>
            </a:extLst>
          </p:cNvPr>
          <p:cNvSpPr>
            <a:spLocks noGrp="1"/>
          </p:cNvSpPr>
          <p:nvPr>
            <p:ph idx="1"/>
          </p:nvPr>
        </p:nvSpPr>
        <p:spPr>
          <a:xfrm>
            <a:off x="457200" y="188640"/>
            <a:ext cx="8229600" cy="5937523"/>
          </a:xfrm>
        </p:spPr>
        <p:txBody>
          <a:bodyPr/>
          <a:lstStyle/>
          <a:p>
            <a:endParaRPr kumimoji="1" lang="en-US" altLang="ja-JP" dirty="0"/>
          </a:p>
          <a:p>
            <a:endParaRPr kumimoji="1" lang="en-US" altLang="ja-JP" dirty="0"/>
          </a:p>
          <a:p>
            <a:endParaRPr lang="en-US" altLang="ja-JP" dirty="0"/>
          </a:p>
          <a:p>
            <a:endParaRPr kumimoji="1" lang="en-US" altLang="ja-JP" dirty="0"/>
          </a:p>
          <a:p>
            <a:endParaRPr kumimoji="1" lang="ja-JP" altLang="en-US" dirty="0"/>
          </a:p>
        </p:txBody>
      </p:sp>
      <p:sp>
        <p:nvSpPr>
          <p:cNvPr id="5" name="正方形/長方形 4">
            <a:extLst>
              <a:ext uri="{FF2B5EF4-FFF2-40B4-BE49-F238E27FC236}">
                <a16:creationId xmlns:a16="http://schemas.microsoft.com/office/drawing/2014/main" id="{07C7774A-87C6-F0B4-895B-224E5B4FFB83}"/>
              </a:ext>
            </a:extLst>
          </p:cNvPr>
          <p:cNvSpPr/>
          <p:nvPr/>
        </p:nvSpPr>
        <p:spPr>
          <a:xfrm>
            <a:off x="216314" y="525479"/>
            <a:ext cx="6264696" cy="9361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mn-ea"/>
              </a:rPr>
              <a:t>職業準備性を考える際の留意点</a:t>
            </a:r>
            <a:endParaRPr kumimoji="1" lang="ja-JP" altLang="en-US" sz="2400" dirty="0">
              <a:solidFill>
                <a:schemeClr val="tx1"/>
              </a:solidFill>
              <a:latin typeface="+mn-ea"/>
            </a:endParaRPr>
          </a:p>
        </p:txBody>
      </p:sp>
      <p:sp>
        <p:nvSpPr>
          <p:cNvPr id="6" name="正方形/長方形 5">
            <a:extLst>
              <a:ext uri="{FF2B5EF4-FFF2-40B4-BE49-F238E27FC236}">
                <a16:creationId xmlns:a16="http://schemas.microsoft.com/office/drawing/2014/main" id="{ACFC57C1-7E9A-DAC1-8A78-55B713B32A05}"/>
              </a:ext>
            </a:extLst>
          </p:cNvPr>
          <p:cNvSpPr/>
          <p:nvPr/>
        </p:nvSpPr>
        <p:spPr>
          <a:xfrm>
            <a:off x="216314" y="4626139"/>
            <a:ext cx="8568952" cy="22318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mn-ea"/>
              </a:rPr>
              <a:t>「</a:t>
            </a:r>
            <a:r>
              <a:rPr lang="ja-JP" altLang="en-US" sz="2000" dirty="0">
                <a:solidFill>
                  <a:schemeClr val="tx1"/>
                </a:solidFill>
                <a:latin typeface="+mn-ea"/>
              </a:rPr>
              <a:t>職業生活を始めるために必要な条件」が、企業側の障害者雇用に係る考え方や支援機関の支援状況等によって異なるため、職業準備性の絶対基準を設定し、個人の側に必要な条件が用意されているかどうか画一的に判断することは難しい」</a:t>
            </a:r>
            <a:r>
              <a:rPr lang="en-US" altLang="ja-JP" sz="2000" dirty="0">
                <a:solidFill>
                  <a:schemeClr val="tx1"/>
                </a:solidFill>
                <a:latin typeface="+mn-ea"/>
              </a:rPr>
              <a:t>:</a:t>
            </a:r>
            <a:r>
              <a:rPr lang="ja-JP" altLang="en-US" sz="2000" dirty="0">
                <a:solidFill>
                  <a:schemeClr val="tx1"/>
                </a:solidFill>
                <a:latin typeface="+mn-ea"/>
              </a:rPr>
              <a:t>ポイントー</a:t>
            </a:r>
            <a:r>
              <a:rPr lang="ja-JP" altLang="en-US" sz="2000" u="sng" dirty="0">
                <a:solidFill>
                  <a:schemeClr val="tx1"/>
                </a:solidFill>
                <a:latin typeface="+mn-ea"/>
              </a:rPr>
              <a:t>すべての階層を埋めること＝就職につながるということではないということを強調。次のスライドに繋げる</a:t>
            </a:r>
            <a:endParaRPr lang="en-US" altLang="ja-JP" sz="2000" u="sng" dirty="0">
              <a:solidFill>
                <a:schemeClr val="tx1"/>
              </a:solidFill>
            </a:endParaRPr>
          </a:p>
          <a:p>
            <a:r>
              <a:rPr lang="ja-JP" altLang="en-US" sz="2400" dirty="0">
                <a:solidFill>
                  <a:schemeClr val="tx1"/>
                </a:solidFill>
              </a:rPr>
              <a:t>　　　　　　　　　　　</a:t>
            </a:r>
            <a:r>
              <a:rPr lang="ja-JP" altLang="en-US" sz="1400" dirty="0">
                <a:solidFill>
                  <a:schemeClr val="tx1"/>
                </a:solidFill>
              </a:rPr>
              <a:t>独立行政法人　高齢・障害・求職者雇用支援機構</a:t>
            </a:r>
            <a:r>
              <a:rPr lang="en-US" altLang="ja-JP" sz="1400" dirty="0">
                <a:solidFill>
                  <a:schemeClr val="tx1"/>
                </a:solidFill>
              </a:rPr>
              <a:t>(2021</a:t>
            </a:r>
            <a:r>
              <a:rPr lang="ja-JP" altLang="en-US" sz="1400" dirty="0">
                <a:solidFill>
                  <a:schemeClr val="tx1"/>
                </a:solidFill>
              </a:rPr>
              <a:t>）</a:t>
            </a:r>
            <a:r>
              <a:rPr lang="en-US" altLang="ja-JP" sz="1400" dirty="0">
                <a:solidFill>
                  <a:schemeClr val="tx1"/>
                </a:solidFill>
              </a:rPr>
              <a:t>『</a:t>
            </a:r>
            <a:r>
              <a:rPr lang="ja-JP" altLang="en-US" sz="1400" dirty="0">
                <a:solidFill>
                  <a:schemeClr val="tx1"/>
                </a:solidFill>
              </a:rPr>
              <a:t>就業支援ハンドブック</a:t>
            </a:r>
            <a:r>
              <a:rPr lang="en-US" altLang="ja-JP" sz="1400" dirty="0">
                <a:solidFill>
                  <a:schemeClr val="tx1"/>
                </a:solidFill>
              </a:rPr>
              <a:t>』</a:t>
            </a:r>
          </a:p>
          <a:p>
            <a:r>
              <a:rPr lang="ja-JP" altLang="en-US" sz="1400" dirty="0">
                <a:solidFill>
                  <a:schemeClr val="tx1"/>
                </a:solidFill>
              </a:rPr>
              <a:t>　　　　　　　　　　　　　　　　　　　独立行政法人　高齢・障害・求職者雇用支援機構リハビリテーション部、</a:t>
            </a:r>
            <a:r>
              <a:rPr lang="en-US" altLang="ja-JP" sz="1400" dirty="0">
                <a:solidFill>
                  <a:schemeClr val="tx1"/>
                </a:solidFill>
              </a:rPr>
              <a:t>28</a:t>
            </a:r>
            <a:endParaRPr lang="en-US" altLang="ja-JP" sz="2400" dirty="0">
              <a:solidFill>
                <a:schemeClr val="tx1"/>
              </a:solidFill>
              <a:latin typeface="+mn-ea"/>
            </a:endParaRPr>
          </a:p>
        </p:txBody>
      </p:sp>
      <p:sp>
        <p:nvSpPr>
          <p:cNvPr id="2" name="正方形/長方形 1">
            <a:extLst>
              <a:ext uri="{FF2B5EF4-FFF2-40B4-BE49-F238E27FC236}">
                <a16:creationId xmlns:a16="http://schemas.microsoft.com/office/drawing/2014/main" id="{4629DF53-679E-95B0-4F46-502C43702D07}"/>
              </a:ext>
            </a:extLst>
          </p:cNvPr>
          <p:cNvSpPr/>
          <p:nvPr/>
        </p:nvSpPr>
        <p:spPr>
          <a:xfrm>
            <a:off x="236906" y="1599019"/>
            <a:ext cx="8568952" cy="2876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職業準備性は階層制であるということ</a:t>
            </a:r>
            <a:endParaRPr lang="en-US" altLang="ja-JP" sz="2400" dirty="0">
              <a:solidFill>
                <a:schemeClr val="tx1"/>
              </a:solidFill>
            </a:endParaRPr>
          </a:p>
          <a:p>
            <a:r>
              <a:rPr lang="ja-JP" altLang="en-US" sz="2400" dirty="0">
                <a:solidFill>
                  <a:schemeClr val="tx1"/>
                </a:solidFill>
              </a:rPr>
              <a:t>・職務の遂行に関するスキルだけでは就業に結びつかない</a:t>
            </a:r>
            <a:endParaRPr lang="en-US" altLang="ja-JP" sz="2400" dirty="0">
              <a:solidFill>
                <a:schemeClr val="tx1"/>
              </a:solidFill>
            </a:endParaRPr>
          </a:p>
          <a:p>
            <a:r>
              <a:rPr lang="ja-JP" altLang="en-US" sz="2400" dirty="0">
                <a:solidFill>
                  <a:schemeClr val="tx1"/>
                </a:solidFill>
              </a:rPr>
              <a:t>・あいさつ、身だしなみ、服薬管理等の下位部分のスキルが前提となる。→逆にとらえると、職場での適応面の課題が生じやすい</a:t>
            </a:r>
            <a:endParaRPr lang="en-US" altLang="ja-JP" sz="2400" dirty="0">
              <a:solidFill>
                <a:schemeClr val="tx1"/>
              </a:solidFill>
            </a:endParaRPr>
          </a:p>
          <a:p>
            <a:endParaRPr lang="en-US" altLang="ja-JP" sz="2400" dirty="0">
              <a:solidFill>
                <a:schemeClr val="tx1"/>
              </a:solidFill>
            </a:endParaRPr>
          </a:p>
          <a:p>
            <a:endParaRPr lang="en-US" altLang="ja-JP" sz="2400" dirty="0">
              <a:solidFill>
                <a:schemeClr val="tx1"/>
              </a:solidFill>
            </a:endParaRPr>
          </a:p>
        </p:txBody>
      </p:sp>
      <p:sp>
        <p:nvSpPr>
          <p:cNvPr id="4" name="テキスト ボックス 3">
            <a:extLst>
              <a:ext uri="{FF2B5EF4-FFF2-40B4-BE49-F238E27FC236}">
                <a16:creationId xmlns:a16="http://schemas.microsoft.com/office/drawing/2014/main" id="{E999781F-409D-9C74-9C24-BE187D0A2341}"/>
              </a:ext>
            </a:extLst>
          </p:cNvPr>
          <p:cNvSpPr txBox="1"/>
          <p:nvPr/>
        </p:nvSpPr>
        <p:spPr>
          <a:xfrm>
            <a:off x="587935" y="3925918"/>
            <a:ext cx="7968130" cy="461665"/>
          </a:xfrm>
          <a:prstGeom prst="rect">
            <a:avLst/>
          </a:prstGeom>
          <a:noFill/>
        </p:spPr>
        <p:txBody>
          <a:bodyPr wrap="square" rtlCol="0">
            <a:spAutoFit/>
          </a:bodyPr>
          <a:lstStyle/>
          <a:p>
            <a:pPr algn="r"/>
            <a:r>
              <a:rPr lang="ja-JP" altLang="en-US" sz="1200" dirty="0"/>
              <a:t>参考資料：前原和明</a:t>
            </a:r>
            <a:r>
              <a:rPr lang="en-US" altLang="ja-JP" sz="1200" dirty="0"/>
              <a:t>(2020)『</a:t>
            </a:r>
            <a:r>
              <a:rPr lang="ja-JP" altLang="en-US" sz="1200" dirty="0"/>
              <a:t>改訂版・就労移行支援事業所による就労アセスメントマニュアル</a:t>
            </a:r>
            <a:r>
              <a:rPr lang="en-US" altLang="ja-JP" sz="1200" dirty="0"/>
              <a:t>』</a:t>
            </a:r>
            <a:r>
              <a:rPr lang="ja-JP" altLang="en-US" sz="1200" dirty="0"/>
              <a:t>令和</a:t>
            </a:r>
            <a:r>
              <a:rPr lang="en-US" altLang="ja-JP" sz="1200" dirty="0"/>
              <a:t>2</a:t>
            </a:r>
            <a:r>
              <a:rPr lang="ja-JP" altLang="en-US" sz="1200" dirty="0"/>
              <a:t>年度厚生労働科学研究費補助金研究報告書</a:t>
            </a:r>
            <a:endParaRPr kumimoji="1" lang="ja-JP" altLang="en-US" sz="1200" dirty="0"/>
          </a:p>
        </p:txBody>
      </p:sp>
    </p:spTree>
    <p:extLst>
      <p:ext uri="{BB962C8B-B14F-4D97-AF65-F5344CB8AC3E}">
        <p14:creationId xmlns:p14="http://schemas.microsoft.com/office/powerpoint/2010/main" val="612350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p:cNvSpPr>
            <a:spLocks noChangeArrowheads="1"/>
          </p:cNvSpPr>
          <p:nvPr/>
        </p:nvSpPr>
        <p:spPr bwMode="auto">
          <a:xfrm>
            <a:off x="1115616" y="538331"/>
            <a:ext cx="6922293" cy="431800"/>
          </a:xfrm>
          <a:prstGeom prst="parallelogram">
            <a:avLst>
              <a:gd name="adj" fmla="val 94604"/>
            </a:avLst>
          </a:prstGeom>
          <a:gradFill rotWithShape="1">
            <a:gsLst>
              <a:gs pos="0">
                <a:srgbClr val="FFFFFF"/>
              </a:gs>
              <a:gs pos="100000">
                <a:srgbClr val="CCFF99"/>
              </a:gs>
            </a:gsLst>
            <a:lin ang="5400000" scaled="1"/>
          </a:gradFill>
          <a:ln w="12700" algn="ctr">
            <a:noFill/>
            <a:miter lim="800000"/>
            <a:headEnd/>
            <a:tailEnd/>
          </a:ln>
        </p:spPr>
        <p:txBody>
          <a:bodyPr wrap="none" lIns="74295" tIns="8890" rIns="74295" bIns="8890" anchor="ctr"/>
          <a:lstStyle/>
          <a:p>
            <a:endParaRPr lang="ja-JP" altLang="ja-JP" dirty="0"/>
          </a:p>
        </p:txBody>
      </p:sp>
      <p:sp>
        <p:nvSpPr>
          <p:cNvPr id="2" name="テキスト ボックス 1"/>
          <p:cNvSpPr txBox="1">
            <a:spLocks noChangeArrowheads="1"/>
          </p:cNvSpPr>
          <p:nvPr/>
        </p:nvSpPr>
        <p:spPr bwMode="auto">
          <a:xfrm>
            <a:off x="1115616" y="116632"/>
            <a:ext cx="685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Garamond" panose="02020404030301010803" pitchFamily="18" charset="0"/>
                <a:ea typeface="ＭＳ Ｐゴシック" panose="020B0600070205080204" pitchFamily="50" charset="-128"/>
              </a:defRPr>
            </a:lvl1pPr>
            <a:lvl2pPr marL="742950" indent="-285750">
              <a:spcBef>
                <a:spcPct val="20000"/>
              </a:spcBef>
              <a:buClr>
                <a:schemeClr val="accent2"/>
              </a:buClr>
              <a:buSzPct val="70000"/>
              <a:buFont typeface="Wingdings" panose="05000000000000000000" pitchFamily="2" charset="2"/>
              <a:buChar char="n"/>
              <a:defRPr kumimoji="1" sz="2800">
                <a:solidFill>
                  <a:schemeClr val="tx1"/>
                </a:solidFill>
                <a:latin typeface="Garamond" panose="02020404030301010803" pitchFamily="18" charset="0"/>
                <a:ea typeface="ＭＳ Ｐゴシック" panose="020B0600070205080204" pitchFamily="50" charset="-128"/>
              </a:defRPr>
            </a:lvl2pPr>
            <a:lvl3pPr marL="1143000" indent="-228600">
              <a:spcBef>
                <a:spcPct val="20000"/>
              </a:spcBef>
              <a:buClr>
                <a:schemeClr val="tx2"/>
              </a:buClr>
              <a:buSzPct val="70000"/>
              <a:buFont typeface="Wingdings" panose="05000000000000000000" pitchFamily="2" charset="2"/>
              <a:buChar char="n"/>
              <a:defRPr kumimoji="1" sz="2400">
                <a:solidFill>
                  <a:schemeClr val="tx1"/>
                </a:solidFill>
                <a:latin typeface="Garamond" panose="02020404030301010803" pitchFamily="18"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9pPr>
          </a:lstStyle>
          <a:p>
            <a:pPr algn="ctr">
              <a:spcBef>
                <a:spcPct val="0"/>
              </a:spcBef>
              <a:buClrTx/>
              <a:buSzTx/>
              <a:buFontTx/>
              <a:buNone/>
            </a:pPr>
            <a:r>
              <a:rPr lang="ja-JP" altLang="en-US" dirty="0">
                <a:latin typeface="HGSｺﾞｼｯｸM" panose="020B0600000000000000" pitchFamily="50" charset="-128"/>
                <a:ea typeface="HGSｺﾞｼｯｸM" panose="020B0600000000000000" pitchFamily="50" charset="-128"/>
              </a:rPr>
              <a:t>　　たとえば・・・</a:t>
            </a:r>
          </a:p>
        </p:txBody>
      </p:sp>
      <p:sp>
        <p:nvSpPr>
          <p:cNvPr id="7" name="角丸四角形 6"/>
          <p:cNvSpPr/>
          <p:nvPr/>
        </p:nvSpPr>
        <p:spPr>
          <a:xfrm>
            <a:off x="601266" y="3224032"/>
            <a:ext cx="7886700" cy="1462396"/>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rgbClr val="FF0000"/>
              </a:solidFill>
            </a:endParaRPr>
          </a:p>
        </p:txBody>
      </p:sp>
      <p:sp>
        <p:nvSpPr>
          <p:cNvPr id="9" name="テキスト ボックス 8"/>
          <p:cNvSpPr txBox="1">
            <a:spLocks noChangeArrowheads="1"/>
          </p:cNvSpPr>
          <p:nvPr/>
        </p:nvSpPr>
        <p:spPr bwMode="auto">
          <a:xfrm>
            <a:off x="723915" y="3413423"/>
            <a:ext cx="770569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Garamond" panose="02020404030301010803" pitchFamily="18" charset="0"/>
                <a:ea typeface="ＭＳ Ｐゴシック" panose="020B0600070205080204" pitchFamily="50" charset="-128"/>
              </a:defRPr>
            </a:lvl1pPr>
            <a:lvl2pPr marL="742950" indent="-285750">
              <a:spcBef>
                <a:spcPct val="20000"/>
              </a:spcBef>
              <a:buClr>
                <a:schemeClr val="accent2"/>
              </a:buClr>
              <a:buSzPct val="70000"/>
              <a:buFont typeface="Wingdings" panose="05000000000000000000" pitchFamily="2" charset="2"/>
              <a:buChar char="n"/>
              <a:defRPr kumimoji="1" sz="2800">
                <a:solidFill>
                  <a:schemeClr val="tx1"/>
                </a:solidFill>
                <a:latin typeface="Garamond" panose="02020404030301010803" pitchFamily="18" charset="0"/>
                <a:ea typeface="ＭＳ Ｐゴシック" panose="020B0600070205080204" pitchFamily="50" charset="-128"/>
              </a:defRPr>
            </a:lvl2pPr>
            <a:lvl3pPr marL="1143000" indent="-228600">
              <a:spcBef>
                <a:spcPct val="20000"/>
              </a:spcBef>
              <a:buClr>
                <a:schemeClr val="tx2"/>
              </a:buClr>
              <a:buSzPct val="70000"/>
              <a:buFont typeface="Wingdings" panose="05000000000000000000" pitchFamily="2" charset="2"/>
              <a:buChar char="n"/>
              <a:defRPr kumimoji="1" sz="2400">
                <a:solidFill>
                  <a:schemeClr val="tx1"/>
                </a:solidFill>
                <a:latin typeface="Garamond" panose="02020404030301010803" pitchFamily="18"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9pPr>
          </a:lstStyle>
          <a:p>
            <a:pPr>
              <a:spcBef>
                <a:spcPct val="0"/>
              </a:spcBef>
              <a:buClrTx/>
              <a:buSzTx/>
              <a:buFontTx/>
              <a:buNone/>
            </a:pPr>
            <a:r>
              <a:rPr lang="ja-JP" altLang="en-US" sz="2400" b="1" dirty="0">
                <a:latin typeface="+mn-ea"/>
                <a:ea typeface="+mn-ea"/>
              </a:rPr>
              <a:t>・「できない」から働けないというハードルではない</a:t>
            </a:r>
            <a:endParaRPr lang="en-US" altLang="ja-JP" sz="2400" b="1" dirty="0">
              <a:latin typeface="+mn-ea"/>
              <a:ea typeface="+mn-ea"/>
            </a:endParaRPr>
          </a:p>
          <a:p>
            <a:pPr>
              <a:spcBef>
                <a:spcPct val="0"/>
              </a:spcBef>
              <a:buClrTx/>
              <a:buSzTx/>
              <a:buFontTx/>
              <a:buNone/>
            </a:pPr>
            <a:r>
              <a:rPr lang="ja-JP" altLang="en-US" sz="2400" b="1" dirty="0">
                <a:latin typeface="+mn-ea"/>
                <a:ea typeface="+mn-ea"/>
              </a:rPr>
              <a:t>・どの様な配慮、支援があれば準備性が整うか（環境的な配慮を含む</a:t>
            </a:r>
            <a:r>
              <a:rPr lang="en-US" altLang="ja-JP" sz="2400" b="1" dirty="0">
                <a:latin typeface="+mn-ea"/>
                <a:ea typeface="+mn-ea"/>
              </a:rPr>
              <a:t>)</a:t>
            </a:r>
            <a:r>
              <a:rPr lang="ja-JP" altLang="en-US" sz="2400" b="1" dirty="0">
                <a:latin typeface="+mn-ea"/>
                <a:ea typeface="+mn-ea"/>
              </a:rPr>
              <a:t>という視点</a:t>
            </a:r>
            <a:endParaRPr lang="en-US" altLang="ja-JP" sz="2400" b="1" dirty="0">
              <a:latin typeface="+mn-ea"/>
              <a:ea typeface="+mn-ea"/>
            </a:endParaRPr>
          </a:p>
          <a:p>
            <a:pPr>
              <a:spcBef>
                <a:spcPct val="0"/>
              </a:spcBef>
              <a:buClrTx/>
              <a:buSzTx/>
              <a:buFontTx/>
              <a:buNone/>
            </a:pPr>
            <a:r>
              <a:rPr lang="ja-JP" altLang="en-US" sz="2400" b="1" dirty="0">
                <a:latin typeface="+mn-ea"/>
                <a:ea typeface="+mn-ea"/>
              </a:rPr>
              <a:t>　</a:t>
            </a:r>
            <a:endParaRPr lang="en-US" altLang="ja-JP" sz="2400" b="1" dirty="0">
              <a:latin typeface="+mn-ea"/>
              <a:ea typeface="+mn-ea"/>
            </a:endParaRPr>
          </a:p>
        </p:txBody>
      </p:sp>
      <p:sp>
        <p:nvSpPr>
          <p:cNvPr id="10" name="テキスト ボックス 9"/>
          <p:cNvSpPr txBox="1">
            <a:spLocks noChangeArrowheads="1"/>
          </p:cNvSpPr>
          <p:nvPr/>
        </p:nvSpPr>
        <p:spPr bwMode="auto">
          <a:xfrm>
            <a:off x="570050" y="1222281"/>
            <a:ext cx="8352927"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Garamond" panose="02020404030301010803" pitchFamily="18" charset="0"/>
                <a:ea typeface="ＭＳ Ｐゴシック" panose="020B0600070205080204" pitchFamily="50" charset="-128"/>
              </a:defRPr>
            </a:lvl1pPr>
            <a:lvl2pPr marL="742950" indent="-285750">
              <a:spcBef>
                <a:spcPct val="20000"/>
              </a:spcBef>
              <a:buClr>
                <a:schemeClr val="accent2"/>
              </a:buClr>
              <a:buSzPct val="70000"/>
              <a:buFont typeface="Wingdings" panose="05000000000000000000" pitchFamily="2" charset="2"/>
              <a:buChar char="n"/>
              <a:defRPr kumimoji="1" sz="2800">
                <a:solidFill>
                  <a:schemeClr val="tx1"/>
                </a:solidFill>
                <a:latin typeface="Garamond" panose="02020404030301010803" pitchFamily="18" charset="0"/>
                <a:ea typeface="ＭＳ Ｐゴシック" panose="020B0600070205080204" pitchFamily="50" charset="-128"/>
              </a:defRPr>
            </a:lvl2pPr>
            <a:lvl3pPr marL="1143000" indent="-228600">
              <a:spcBef>
                <a:spcPct val="20000"/>
              </a:spcBef>
              <a:buClr>
                <a:schemeClr val="tx2"/>
              </a:buClr>
              <a:buSzPct val="70000"/>
              <a:buFont typeface="Wingdings" panose="05000000000000000000" pitchFamily="2" charset="2"/>
              <a:buChar char="n"/>
              <a:defRPr kumimoji="1" sz="2400">
                <a:solidFill>
                  <a:schemeClr val="tx1"/>
                </a:solidFill>
                <a:latin typeface="Garamond" panose="02020404030301010803" pitchFamily="18"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9pPr>
          </a:lstStyle>
          <a:p>
            <a:pPr>
              <a:spcBef>
                <a:spcPct val="0"/>
              </a:spcBef>
              <a:buClrTx/>
              <a:buSzTx/>
              <a:buFontTx/>
              <a:buNone/>
            </a:pPr>
            <a:r>
              <a:rPr lang="ja-JP" altLang="en-US" sz="2400" dirty="0">
                <a:latin typeface="+mn-ea"/>
                <a:ea typeface="+mn-ea"/>
              </a:rPr>
              <a:t>・名前が覚えられない　　 →　 名札を付けてもらう</a:t>
            </a:r>
            <a:endParaRPr lang="en-US" altLang="ja-JP" sz="2400" dirty="0">
              <a:latin typeface="+mn-ea"/>
              <a:ea typeface="+mn-ea"/>
            </a:endParaRPr>
          </a:p>
          <a:p>
            <a:pPr>
              <a:spcBef>
                <a:spcPct val="0"/>
              </a:spcBef>
              <a:buClrTx/>
              <a:buSzTx/>
              <a:buFontTx/>
              <a:buNone/>
            </a:pPr>
            <a:endParaRPr lang="en-US" altLang="ja-JP" sz="2400" dirty="0">
              <a:latin typeface="+mn-ea"/>
              <a:ea typeface="+mn-ea"/>
            </a:endParaRPr>
          </a:p>
          <a:p>
            <a:pPr>
              <a:spcBef>
                <a:spcPct val="0"/>
              </a:spcBef>
              <a:buClrTx/>
              <a:buSzTx/>
              <a:buFontTx/>
              <a:buNone/>
            </a:pPr>
            <a:r>
              <a:rPr lang="ja-JP" altLang="en-US" sz="2400" dirty="0">
                <a:latin typeface="+mn-ea"/>
                <a:ea typeface="+mn-ea"/>
              </a:rPr>
              <a:t>・数が数えられない　　　　→　 重さや容器で把握、他者と分業</a:t>
            </a:r>
            <a:endParaRPr lang="en-US" altLang="ja-JP" sz="2400" dirty="0">
              <a:latin typeface="+mn-ea"/>
              <a:ea typeface="+mn-ea"/>
            </a:endParaRPr>
          </a:p>
          <a:p>
            <a:pPr>
              <a:spcBef>
                <a:spcPct val="0"/>
              </a:spcBef>
              <a:buClrTx/>
              <a:buSzTx/>
              <a:buFontTx/>
              <a:buNone/>
            </a:pPr>
            <a:endParaRPr lang="en-US" altLang="ja-JP" sz="2400" dirty="0">
              <a:latin typeface="+mn-ea"/>
              <a:ea typeface="+mn-ea"/>
            </a:endParaRPr>
          </a:p>
          <a:p>
            <a:pPr>
              <a:spcBef>
                <a:spcPct val="0"/>
              </a:spcBef>
              <a:buClrTx/>
              <a:buSzTx/>
              <a:buFontTx/>
              <a:buNone/>
            </a:pPr>
            <a:r>
              <a:rPr lang="ja-JP" altLang="en-US" sz="2400" dirty="0">
                <a:latin typeface="+mn-ea"/>
                <a:ea typeface="+mn-ea"/>
              </a:rPr>
              <a:t>・午前中起きれない　　　　→　午後からの業務を行う</a:t>
            </a:r>
            <a:endParaRPr lang="en-US" altLang="ja-JP" sz="2400" dirty="0">
              <a:latin typeface="+mn-ea"/>
              <a:ea typeface="+mn-ea"/>
            </a:endParaRPr>
          </a:p>
        </p:txBody>
      </p:sp>
      <p:sp>
        <p:nvSpPr>
          <p:cNvPr id="3" name="矢印: 下 2">
            <a:extLst>
              <a:ext uri="{FF2B5EF4-FFF2-40B4-BE49-F238E27FC236}">
                <a16:creationId xmlns:a16="http://schemas.microsoft.com/office/drawing/2014/main" id="{62439AB8-FA7B-3040-E43D-967A063F0BB4}"/>
              </a:ext>
            </a:extLst>
          </p:cNvPr>
          <p:cNvSpPr/>
          <p:nvPr/>
        </p:nvSpPr>
        <p:spPr>
          <a:xfrm>
            <a:off x="4000698" y="4839391"/>
            <a:ext cx="1152128" cy="3077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6">
            <a:extLst>
              <a:ext uri="{FF2B5EF4-FFF2-40B4-BE49-F238E27FC236}">
                <a16:creationId xmlns:a16="http://schemas.microsoft.com/office/drawing/2014/main" id="{966241DE-51A0-F250-E7A3-7830866398DC}"/>
              </a:ext>
            </a:extLst>
          </p:cNvPr>
          <p:cNvSpPr/>
          <p:nvPr/>
        </p:nvSpPr>
        <p:spPr>
          <a:xfrm>
            <a:off x="601266" y="5259087"/>
            <a:ext cx="7977203" cy="1459253"/>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rgbClr val="FF0000"/>
              </a:solidFill>
            </a:endParaRPr>
          </a:p>
        </p:txBody>
      </p:sp>
      <p:sp>
        <p:nvSpPr>
          <p:cNvPr id="11" name="テキスト ボックス 10">
            <a:extLst>
              <a:ext uri="{FF2B5EF4-FFF2-40B4-BE49-F238E27FC236}">
                <a16:creationId xmlns:a16="http://schemas.microsoft.com/office/drawing/2014/main" id="{F8BBCEBE-47D2-B18E-E916-9701B2F84280}"/>
              </a:ext>
            </a:extLst>
          </p:cNvPr>
          <p:cNvSpPr txBox="1">
            <a:spLocks noChangeArrowheads="1"/>
          </p:cNvSpPr>
          <p:nvPr/>
        </p:nvSpPr>
        <p:spPr bwMode="auto">
          <a:xfrm>
            <a:off x="616922" y="5315182"/>
            <a:ext cx="797720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Garamond" panose="02020404030301010803" pitchFamily="18" charset="0"/>
                <a:ea typeface="ＭＳ Ｐゴシック" panose="020B0600070205080204" pitchFamily="50" charset="-128"/>
              </a:defRPr>
            </a:lvl1pPr>
            <a:lvl2pPr marL="742950" indent="-285750">
              <a:spcBef>
                <a:spcPct val="20000"/>
              </a:spcBef>
              <a:buClr>
                <a:schemeClr val="accent2"/>
              </a:buClr>
              <a:buSzPct val="70000"/>
              <a:buFont typeface="Wingdings" panose="05000000000000000000" pitchFamily="2" charset="2"/>
              <a:buChar char="n"/>
              <a:defRPr kumimoji="1" sz="2800">
                <a:solidFill>
                  <a:schemeClr val="tx1"/>
                </a:solidFill>
                <a:latin typeface="Garamond" panose="02020404030301010803" pitchFamily="18" charset="0"/>
                <a:ea typeface="ＭＳ Ｐゴシック" panose="020B0600070205080204" pitchFamily="50" charset="-128"/>
              </a:defRPr>
            </a:lvl2pPr>
            <a:lvl3pPr marL="1143000" indent="-228600">
              <a:spcBef>
                <a:spcPct val="20000"/>
              </a:spcBef>
              <a:buClr>
                <a:schemeClr val="tx2"/>
              </a:buClr>
              <a:buSzPct val="70000"/>
              <a:buFont typeface="Wingdings" panose="05000000000000000000" pitchFamily="2" charset="2"/>
              <a:buChar char="n"/>
              <a:defRPr kumimoji="1" sz="2400">
                <a:solidFill>
                  <a:schemeClr val="tx1"/>
                </a:solidFill>
                <a:latin typeface="Garamond" panose="02020404030301010803" pitchFamily="18"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9pPr>
          </a:lstStyle>
          <a:p>
            <a:pPr>
              <a:spcBef>
                <a:spcPct val="0"/>
              </a:spcBef>
              <a:buClrTx/>
              <a:buSzTx/>
              <a:buFontTx/>
              <a:buNone/>
            </a:pPr>
            <a:r>
              <a:rPr lang="ja-JP" altLang="en-US" sz="2400" b="1" dirty="0">
                <a:latin typeface="+mn-ea"/>
                <a:ea typeface="+mn-ea"/>
              </a:rPr>
              <a:t>　この見立てを作ることが就労支援での「アセスメント」と言われる（本講義では就業アセスメントとよぶ）＝Ｐ</a:t>
            </a:r>
            <a:r>
              <a:rPr lang="ja-JP" altLang="en-US" sz="2400" b="1" u="sng" dirty="0">
                <a:latin typeface="+mn-ea"/>
                <a:ea typeface="+mn-ea"/>
              </a:rPr>
              <a:t>○○ができないから就職できないで終わらない。能力評価でもないことを伝える</a:t>
            </a:r>
            <a:endParaRPr lang="en-US" altLang="ja-JP" sz="2400" b="1" u="sng" dirty="0">
              <a:latin typeface="+mn-ea"/>
              <a:ea typeface="+mn-ea"/>
            </a:endParaRPr>
          </a:p>
          <a:p>
            <a:pPr>
              <a:spcBef>
                <a:spcPct val="0"/>
              </a:spcBef>
              <a:buClrTx/>
              <a:buSzTx/>
              <a:buFontTx/>
              <a:buNone/>
            </a:pPr>
            <a:r>
              <a:rPr lang="ja-JP" altLang="en-US" sz="2400" b="1" dirty="0">
                <a:latin typeface="+mn-ea"/>
                <a:ea typeface="+mn-ea"/>
              </a:rPr>
              <a:t>　</a:t>
            </a:r>
            <a:endParaRPr lang="en-US" altLang="ja-JP" sz="2400" b="1" dirty="0">
              <a:latin typeface="+mn-ea"/>
              <a:ea typeface="+mn-ea"/>
            </a:endParaRPr>
          </a:p>
        </p:txBody>
      </p:sp>
    </p:spTree>
    <p:extLst>
      <p:ext uri="{BB962C8B-B14F-4D97-AF65-F5344CB8AC3E}">
        <p14:creationId xmlns:p14="http://schemas.microsoft.com/office/powerpoint/2010/main" val="298806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8F39CA4-1192-7A47-337B-7F6EC20763A4}"/>
              </a:ext>
            </a:extLst>
          </p:cNvPr>
          <p:cNvSpPr>
            <a:spLocks noGrp="1"/>
          </p:cNvSpPr>
          <p:nvPr>
            <p:ph idx="1"/>
          </p:nvPr>
        </p:nvSpPr>
        <p:spPr>
          <a:xfrm>
            <a:off x="457200" y="404664"/>
            <a:ext cx="8229600" cy="6192688"/>
          </a:xfrm>
        </p:spPr>
        <p:txBody>
          <a:bodyPr/>
          <a:lstStyle/>
          <a:p>
            <a:pPr marL="0" indent="0">
              <a:buNone/>
            </a:pPr>
            <a:r>
              <a:rPr kumimoji="1" lang="ja-JP" altLang="en-US" dirty="0">
                <a:solidFill>
                  <a:schemeClr val="tx1"/>
                </a:solidFill>
              </a:rPr>
              <a:t>　　　</a:t>
            </a:r>
          </a:p>
        </p:txBody>
      </p:sp>
      <p:grpSp>
        <p:nvGrpSpPr>
          <p:cNvPr id="4" name="グループ化 3">
            <a:extLst>
              <a:ext uri="{FF2B5EF4-FFF2-40B4-BE49-F238E27FC236}">
                <a16:creationId xmlns:a16="http://schemas.microsoft.com/office/drawing/2014/main" id="{5900C7CB-8C5C-D386-DFE0-A93698588276}"/>
              </a:ext>
            </a:extLst>
          </p:cNvPr>
          <p:cNvGrpSpPr/>
          <p:nvPr/>
        </p:nvGrpSpPr>
        <p:grpSpPr>
          <a:xfrm>
            <a:off x="179513" y="1139187"/>
            <a:ext cx="2343773" cy="2346377"/>
            <a:chOff x="3220601" y="0"/>
            <a:chExt cx="2343773" cy="2346377"/>
          </a:xfrm>
        </p:grpSpPr>
        <p:sp>
          <p:nvSpPr>
            <p:cNvPr id="5" name="楕円 4">
              <a:extLst>
                <a:ext uri="{FF2B5EF4-FFF2-40B4-BE49-F238E27FC236}">
                  <a16:creationId xmlns:a16="http://schemas.microsoft.com/office/drawing/2014/main" id="{08B79813-550E-4729-1887-E694CDA4392D}"/>
                </a:ext>
              </a:extLst>
            </p:cNvPr>
            <p:cNvSpPr/>
            <p:nvPr/>
          </p:nvSpPr>
          <p:spPr>
            <a:xfrm>
              <a:off x="3220601" y="0"/>
              <a:ext cx="2343773" cy="2346377"/>
            </a:xfrm>
            <a:prstGeom prst="ellipse">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楕円 4">
              <a:extLst>
                <a:ext uri="{FF2B5EF4-FFF2-40B4-BE49-F238E27FC236}">
                  <a16:creationId xmlns:a16="http://schemas.microsoft.com/office/drawing/2014/main" id="{BE2296EB-A886-392C-1627-E9497ACDBEB0}"/>
                </a:ext>
              </a:extLst>
            </p:cNvPr>
            <p:cNvSpPr txBox="1"/>
            <p:nvPr/>
          </p:nvSpPr>
          <p:spPr>
            <a:xfrm>
              <a:off x="3563839" y="343619"/>
              <a:ext cx="1657297" cy="16591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kumimoji="1" lang="ja-JP" altLang="en-US" sz="5900" kern="1200" dirty="0">
                  <a:solidFill>
                    <a:schemeClr val="tx1"/>
                  </a:solidFill>
                </a:rPr>
                <a:t>本人</a:t>
              </a:r>
            </a:p>
          </p:txBody>
        </p:sp>
      </p:grpSp>
      <p:grpSp>
        <p:nvGrpSpPr>
          <p:cNvPr id="7" name="グループ化 6">
            <a:extLst>
              <a:ext uri="{FF2B5EF4-FFF2-40B4-BE49-F238E27FC236}">
                <a16:creationId xmlns:a16="http://schemas.microsoft.com/office/drawing/2014/main" id="{DC7FEAF7-0B2E-2DE4-1DF6-63330B095063}"/>
              </a:ext>
            </a:extLst>
          </p:cNvPr>
          <p:cNvGrpSpPr/>
          <p:nvPr/>
        </p:nvGrpSpPr>
        <p:grpSpPr>
          <a:xfrm>
            <a:off x="6620715" y="1173447"/>
            <a:ext cx="2343773" cy="2346377"/>
            <a:chOff x="3220601" y="0"/>
            <a:chExt cx="2343773" cy="2346377"/>
          </a:xfrm>
        </p:grpSpPr>
        <p:sp>
          <p:nvSpPr>
            <p:cNvPr id="8" name="楕円 7">
              <a:extLst>
                <a:ext uri="{FF2B5EF4-FFF2-40B4-BE49-F238E27FC236}">
                  <a16:creationId xmlns:a16="http://schemas.microsoft.com/office/drawing/2014/main" id="{AC59C6C3-127C-D5FE-8271-A640E21B3816}"/>
                </a:ext>
              </a:extLst>
            </p:cNvPr>
            <p:cNvSpPr/>
            <p:nvPr/>
          </p:nvSpPr>
          <p:spPr>
            <a:xfrm>
              <a:off x="3220601" y="0"/>
              <a:ext cx="2343773" cy="2346377"/>
            </a:xfrm>
            <a:prstGeom prst="ellipse">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楕円 4">
              <a:extLst>
                <a:ext uri="{FF2B5EF4-FFF2-40B4-BE49-F238E27FC236}">
                  <a16:creationId xmlns:a16="http://schemas.microsoft.com/office/drawing/2014/main" id="{83B307BB-FA07-EEE9-B9F4-BF5A3CAF8271}"/>
                </a:ext>
              </a:extLst>
            </p:cNvPr>
            <p:cNvSpPr txBox="1"/>
            <p:nvPr/>
          </p:nvSpPr>
          <p:spPr>
            <a:xfrm>
              <a:off x="3563839" y="343619"/>
              <a:ext cx="1657297" cy="16591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ja-JP" altLang="en-US" sz="5900" dirty="0">
                  <a:solidFill>
                    <a:schemeClr val="tx1"/>
                  </a:solidFill>
                </a:rPr>
                <a:t>企業</a:t>
              </a:r>
              <a:endParaRPr kumimoji="1" lang="ja-JP" altLang="en-US" sz="5900" kern="1200" dirty="0">
                <a:solidFill>
                  <a:schemeClr val="tx1"/>
                </a:solidFill>
              </a:endParaRPr>
            </a:p>
          </p:txBody>
        </p:sp>
      </p:grpSp>
      <p:grpSp>
        <p:nvGrpSpPr>
          <p:cNvPr id="10" name="グループ化 9">
            <a:extLst>
              <a:ext uri="{FF2B5EF4-FFF2-40B4-BE49-F238E27FC236}">
                <a16:creationId xmlns:a16="http://schemas.microsoft.com/office/drawing/2014/main" id="{D4A61415-2B53-E89D-BDBC-C9EAF5F20968}"/>
              </a:ext>
            </a:extLst>
          </p:cNvPr>
          <p:cNvGrpSpPr/>
          <p:nvPr/>
        </p:nvGrpSpPr>
        <p:grpSpPr>
          <a:xfrm>
            <a:off x="3014084" y="4479656"/>
            <a:ext cx="3115830" cy="2346377"/>
            <a:chOff x="3220601" y="0"/>
            <a:chExt cx="2343773" cy="2346377"/>
          </a:xfrm>
        </p:grpSpPr>
        <p:sp>
          <p:nvSpPr>
            <p:cNvPr id="11" name="楕円 10">
              <a:extLst>
                <a:ext uri="{FF2B5EF4-FFF2-40B4-BE49-F238E27FC236}">
                  <a16:creationId xmlns:a16="http://schemas.microsoft.com/office/drawing/2014/main" id="{3DEEAC91-BEEF-CF45-05BF-8C941C425EBE}"/>
                </a:ext>
              </a:extLst>
            </p:cNvPr>
            <p:cNvSpPr/>
            <p:nvPr/>
          </p:nvSpPr>
          <p:spPr>
            <a:xfrm>
              <a:off x="3220601" y="0"/>
              <a:ext cx="2343773" cy="2346377"/>
            </a:xfrm>
            <a:prstGeom prst="ellipse">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楕円 4">
              <a:extLst>
                <a:ext uri="{FF2B5EF4-FFF2-40B4-BE49-F238E27FC236}">
                  <a16:creationId xmlns:a16="http://schemas.microsoft.com/office/drawing/2014/main" id="{141EAECB-D08A-E367-CE15-658329A1FB95}"/>
                </a:ext>
              </a:extLst>
            </p:cNvPr>
            <p:cNvSpPr txBox="1"/>
            <p:nvPr/>
          </p:nvSpPr>
          <p:spPr>
            <a:xfrm>
              <a:off x="3563839" y="343619"/>
              <a:ext cx="1657297" cy="16591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ja-JP" altLang="en-US" sz="5900" dirty="0">
                  <a:solidFill>
                    <a:schemeClr val="tx1"/>
                  </a:solidFill>
                </a:rPr>
                <a:t>支援者</a:t>
              </a:r>
              <a:endParaRPr kumimoji="1" lang="ja-JP" altLang="en-US" sz="5900" kern="1200" dirty="0">
                <a:solidFill>
                  <a:schemeClr val="tx1"/>
                </a:solidFill>
              </a:endParaRPr>
            </a:p>
          </p:txBody>
        </p:sp>
      </p:grpSp>
      <p:sp>
        <p:nvSpPr>
          <p:cNvPr id="16" name="四角形: 角を丸くする 15">
            <a:extLst>
              <a:ext uri="{FF2B5EF4-FFF2-40B4-BE49-F238E27FC236}">
                <a16:creationId xmlns:a16="http://schemas.microsoft.com/office/drawing/2014/main" id="{430CC4A5-7095-606F-87F4-14DE4B6EC68F}"/>
              </a:ext>
            </a:extLst>
          </p:cNvPr>
          <p:cNvSpPr/>
          <p:nvPr/>
        </p:nvSpPr>
        <p:spPr>
          <a:xfrm>
            <a:off x="1115807" y="3490161"/>
            <a:ext cx="6912382" cy="98489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HGS創英角ｺﾞｼｯｸUB" panose="020B0900000000000000" pitchFamily="50" charset="-128"/>
                <a:ea typeface="HGS創英角ｺﾞｼｯｸUB" panose="020B0900000000000000" pitchFamily="50" charset="-128"/>
              </a:rPr>
              <a:t>両者へのアセスメントを行うことが必要となる</a:t>
            </a:r>
            <a:endParaRPr kumimoji="1" lang="ja-JP" altLang="en-US" sz="2400" dirty="0">
              <a:latin typeface="HGS創英角ｺﾞｼｯｸUB" panose="020B0900000000000000" pitchFamily="50" charset="-128"/>
              <a:ea typeface="HGS創英角ｺﾞｼｯｸUB" panose="020B0900000000000000" pitchFamily="50" charset="-128"/>
            </a:endParaRPr>
          </a:p>
        </p:txBody>
      </p:sp>
      <p:sp>
        <p:nvSpPr>
          <p:cNvPr id="15" name="四角形: 角を丸くする 14">
            <a:extLst>
              <a:ext uri="{FF2B5EF4-FFF2-40B4-BE49-F238E27FC236}">
                <a16:creationId xmlns:a16="http://schemas.microsoft.com/office/drawing/2014/main" id="{EAABDDE8-6734-7460-9291-EF924D00C29D}"/>
              </a:ext>
            </a:extLst>
          </p:cNvPr>
          <p:cNvSpPr/>
          <p:nvPr/>
        </p:nvSpPr>
        <p:spPr>
          <a:xfrm>
            <a:off x="537440" y="212109"/>
            <a:ext cx="4176464" cy="8739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HG丸ｺﾞｼｯｸM-PRO" panose="020F0600000000000000" pitchFamily="50" charset="-128"/>
                <a:ea typeface="HG丸ｺﾞｼｯｸM-PRO" panose="020F0600000000000000" pitchFamily="50" charset="-128"/>
              </a:rPr>
              <a:t>就業アセスメントでは</a:t>
            </a:r>
            <a:r>
              <a:rPr kumimoji="1" lang="ja-JP" altLang="en-US" dirty="0">
                <a:latin typeface="HG丸ｺﾞｼｯｸM-PRO" panose="020F0600000000000000" pitchFamily="50" charset="-128"/>
                <a:ea typeface="HG丸ｺﾞｼｯｸM-PRO" panose="020F0600000000000000" pitchFamily="50" charset="-128"/>
              </a:rPr>
              <a:t>・・</a:t>
            </a:r>
          </a:p>
        </p:txBody>
      </p:sp>
      <p:grpSp>
        <p:nvGrpSpPr>
          <p:cNvPr id="18" name="グループ化 17">
            <a:extLst>
              <a:ext uri="{FF2B5EF4-FFF2-40B4-BE49-F238E27FC236}">
                <a16:creationId xmlns:a16="http://schemas.microsoft.com/office/drawing/2014/main" id="{33AF88A5-7018-70AC-1888-D1DB82D9FF76}"/>
              </a:ext>
            </a:extLst>
          </p:cNvPr>
          <p:cNvGrpSpPr/>
          <p:nvPr/>
        </p:nvGrpSpPr>
        <p:grpSpPr>
          <a:xfrm rot="16783655">
            <a:off x="2067969" y="2949155"/>
            <a:ext cx="791902" cy="624648"/>
            <a:chOff x="3127435" y="2459618"/>
            <a:chExt cx="791902" cy="624648"/>
          </a:xfrm>
        </p:grpSpPr>
        <p:sp>
          <p:nvSpPr>
            <p:cNvPr id="19" name="矢印: 右 18">
              <a:extLst>
                <a:ext uri="{FF2B5EF4-FFF2-40B4-BE49-F238E27FC236}">
                  <a16:creationId xmlns:a16="http://schemas.microsoft.com/office/drawing/2014/main" id="{6B9FDBAD-C4FA-B05D-00DF-A6737C7F8F17}"/>
                </a:ext>
              </a:extLst>
            </p:cNvPr>
            <p:cNvSpPr/>
            <p:nvPr/>
          </p:nvSpPr>
          <p:spPr>
            <a:xfrm rot="17999298">
              <a:off x="3211062" y="2375991"/>
              <a:ext cx="624648" cy="791902"/>
            </a:xfrm>
            <a:prstGeom prst="rightArrow">
              <a:avLst>
                <a:gd name="adj1" fmla="val 60000"/>
                <a:gd name="adj2" fmla="val 50000"/>
              </a:avLst>
            </a:prstGeom>
            <a:solidFill>
              <a:srgbClr val="0070C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0" name="矢印: 右 4">
              <a:extLst>
                <a:ext uri="{FF2B5EF4-FFF2-40B4-BE49-F238E27FC236}">
                  <a16:creationId xmlns:a16="http://schemas.microsoft.com/office/drawing/2014/main" id="{05B9B908-BFB3-BBFC-D0C7-0C121958FDB4}"/>
                </a:ext>
              </a:extLst>
            </p:cNvPr>
            <p:cNvSpPr txBox="1"/>
            <p:nvPr/>
          </p:nvSpPr>
          <p:spPr>
            <a:xfrm rot="17999298">
              <a:off x="3257927" y="2615525"/>
              <a:ext cx="437254" cy="4751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endParaRPr kumimoji="1" lang="ja-JP" altLang="en-US" sz="3400" kern="1200"/>
            </a:p>
          </p:txBody>
        </p:sp>
      </p:grpSp>
      <p:grpSp>
        <p:nvGrpSpPr>
          <p:cNvPr id="21" name="グループ化 20">
            <a:extLst>
              <a:ext uri="{FF2B5EF4-FFF2-40B4-BE49-F238E27FC236}">
                <a16:creationId xmlns:a16="http://schemas.microsoft.com/office/drawing/2014/main" id="{2A5FE0AF-1FFC-386D-90FB-12124530C613}"/>
              </a:ext>
            </a:extLst>
          </p:cNvPr>
          <p:cNvGrpSpPr/>
          <p:nvPr/>
        </p:nvGrpSpPr>
        <p:grpSpPr>
          <a:xfrm>
            <a:off x="6381430" y="2978222"/>
            <a:ext cx="791902" cy="624648"/>
            <a:chOff x="3127435" y="2459618"/>
            <a:chExt cx="791902" cy="624648"/>
          </a:xfrm>
        </p:grpSpPr>
        <p:sp>
          <p:nvSpPr>
            <p:cNvPr id="22" name="矢印: 右 21">
              <a:extLst>
                <a:ext uri="{FF2B5EF4-FFF2-40B4-BE49-F238E27FC236}">
                  <a16:creationId xmlns:a16="http://schemas.microsoft.com/office/drawing/2014/main" id="{3D7F5196-4FDA-30AF-C398-E585C97EA0D4}"/>
                </a:ext>
              </a:extLst>
            </p:cNvPr>
            <p:cNvSpPr/>
            <p:nvPr/>
          </p:nvSpPr>
          <p:spPr>
            <a:xfrm rot="17999298">
              <a:off x="3211062" y="2375991"/>
              <a:ext cx="624648" cy="791902"/>
            </a:xfrm>
            <a:prstGeom prst="rightArrow">
              <a:avLst>
                <a:gd name="adj1" fmla="val 60000"/>
                <a:gd name="adj2" fmla="val 50000"/>
              </a:avLst>
            </a:prstGeom>
            <a:solidFill>
              <a:srgbClr val="0070C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3" name="矢印: 右 4">
              <a:extLst>
                <a:ext uri="{FF2B5EF4-FFF2-40B4-BE49-F238E27FC236}">
                  <a16:creationId xmlns:a16="http://schemas.microsoft.com/office/drawing/2014/main" id="{C32EF45C-5A23-7C10-A607-664EDF5AE3A1}"/>
                </a:ext>
              </a:extLst>
            </p:cNvPr>
            <p:cNvSpPr txBox="1"/>
            <p:nvPr/>
          </p:nvSpPr>
          <p:spPr>
            <a:xfrm rot="17999298">
              <a:off x="3257927" y="2615525"/>
              <a:ext cx="437254" cy="4751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endParaRPr kumimoji="1" lang="ja-JP" altLang="en-US" sz="3400" kern="1200"/>
            </a:p>
          </p:txBody>
        </p:sp>
      </p:grpSp>
      <p:sp>
        <p:nvSpPr>
          <p:cNvPr id="2" name="吹き出し: 角を丸めた四角形 1">
            <a:extLst>
              <a:ext uri="{FF2B5EF4-FFF2-40B4-BE49-F238E27FC236}">
                <a16:creationId xmlns:a16="http://schemas.microsoft.com/office/drawing/2014/main" id="{2222D4E8-59BC-10B0-581C-47A26E358CD5}"/>
              </a:ext>
            </a:extLst>
          </p:cNvPr>
          <p:cNvSpPr/>
          <p:nvPr/>
        </p:nvSpPr>
        <p:spPr>
          <a:xfrm>
            <a:off x="4911610" y="74247"/>
            <a:ext cx="3404805" cy="984519"/>
          </a:xfrm>
          <a:prstGeom prst="wedgeRoundRectCallout">
            <a:avLst>
              <a:gd name="adj1" fmla="val -112874"/>
              <a:gd name="adj2" fmla="val 13890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本講義では、本人アセスメントを中心に行います</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四角形: 角を丸くする 12">
            <a:extLst>
              <a:ext uri="{FF2B5EF4-FFF2-40B4-BE49-F238E27FC236}">
                <a16:creationId xmlns:a16="http://schemas.microsoft.com/office/drawing/2014/main" id="{6C362201-F8FB-74E8-1A30-C54A6DC6966E}"/>
              </a:ext>
            </a:extLst>
          </p:cNvPr>
          <p:cNvSpPr/>
          <p:nvPr/>
        </p:nvSpPr>
        <p:spPr>
          <a:xfrm>
            <a:off x="2728494" y="2237548"/>
            <a:ext cx="3687013" cy="5325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ジョブマッチング</a:t>
            </a:r>
          </a:p>
        </p:txBody>
      </p:sp>
    </p:spTree>
    <p:extLst>
      <p:ext uri="{BB962C8B-B14F-4D97-AF65-F5344CB8AC3E}">
        <p14:creationId xmlns:p14="http://schemas.microsoft.com/office/powerpoint/2010/main" val="176117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036" y="-44245"/>
            <a:ext cx="8326106" cy="4031873"/>
          </a:xfrm>
          <a:prstGeom prst="rect">
            <a:avLst/>
          </a:prstGeom>
        </p:spPr>
        <p:txBody>
          <a:bodyPr wrap="square">
            <a:spAutoFit/>
          </a:bodyPr>
          <a:lstStyle/>
          <a:p>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本人への</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就業アセスメントとは </a:t>
            </a:r>
            <a:endParaRPr lang="en-US" altLang="ja-JP" sz="2400" dirty="0">
              <a:latin typeface="HG丸ｺﾞｼｯｸM-PRO" panose="020F0600000000000000" pitchFamily="50" charset="-128"/>
              <a:ea typeface="HG丸ｺﾞｼｯｸM-PRO" panose="020F0600000000000000" pitchFamily="50" charset="-128"/>
            </a:endParaRPr>
          </a:p>
          <a:p>
            <a:endParaRPr lang="ja-JP" altLang="en-US"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アセスメント（</a:t>
            </a:r>
            <a:r>
              <a:rPr lang="en-US" altLang="ja-JP" sz="2400" dirty="0">
                <a:latin typeface="HG丸ｺﾞｼｯｸM-PRO" panose="020F0600000000000000" pitchFamily="50" charset="-128"/>
                <a:ea typeface="HG丸ｺﾞｼｯｸM-PRO" panose="020F0600000000000000" pitchFamily="50" charset="-128"/>
              </a:rPr>
              <a:t>assessment</a:t>
            </a:r>
            <a:r>
              <a:rPr lang="ja-JP" altLang="en-US" sz="2400" dirty="0">
                <a:latin typeface="HG丸ｺﾞｼｯｸM-PRO" panose="020F0600000000000000" pitchFamily="50" charset="-128"/>
                <a:ea typeface="HG丸ｺﾞｼｯｸM-PRO" panose="020F0600000000000000" pitchFamily="50" charset="-128"/>
              </a:rPr>
              <a:t>：査定する、評価する等）</a:t>
            </a:r>
            <a:endParaRPr lang="en-US" altLang="ja-JP" sz="2400" dirty="0">
              <a:latin typeface="HG丸ｺﾞｼｯｸM-PRO" panose="020F0600000000000000" pitchFamily="50" charset="-128"/>
              <a:ea typeface="HG丸ｺﾞｼｯｸM-PRO" panose="020F0600000000000000" pitchFamily="50" charset="-128"/>
            </a:endParaRPr>
          </a:p>
          <a:p>
            <a:r>
              <a:rPr kumimoji="1" lang="ja-JP" altLang="en-US" sz="2400" dirty="0">
                <a:latin typeface="HG丸ｺﾞｼｯｸM-PRO" panose="020F0600000000000000" pitchFamily="50" charset="-128"/>
                <a:ea typeface="HG丸ｺﾞｼｯｸM-PRO" panose="020F0600000000000000" pitchFamily="50" charset="-128"/>
              </a:rPr>
              <a:t>・</a:t>
            </a:r>
            <a:r>
              <a:rPr kumimoji="1" lang="ja-JP" altLang="en-US" sz="2400" u="sng" dirty="0">
                <a:latin typeface="HG丸ｺﾞｼｯｸM-PRO" panose="020F0600000000000000" pitchFamily="50" charset="-128"/>
                <a:ea typeface="HG丸ｺﾞｼｯｸM-PRO" panose="020F0600000000000000" pitchFamily="50" charset="-128"/>
              </a:rPr>
              <a:t>本人が</a:t>
            </a:r>
            <a:r>
              <a:rPr kumimoji="1" lang="ja-JP" altLang="en-US" sz="2400" dirty="0">
                <a:latin typeface="HG丸ｺﾞｼｯｸM-PRO" panose="020F0600000000000000" pitchFamily="50" charset="-128"/>
                <a:ea typeface="HG丸ｺﾞｼｯｸM-PRO" panose="020F0600000000000000" pitchFamily="50" charset="-128"/>
              </a:rPr>
              <a:t>自分の職業能力・適性を</a:t>
            </a:r>
            <a:r>
              <a:rPr kumimoji="1" lang="ja-JP" altLang="en-US" sz="2400" u="sng" dirty="0">
                <a:latin typeface="HG丸ｺﾞｼｯｸM-PRO" panose="020F0600000000000000" pitchFamily="50" charset="-128"/>
                <a:ea typeface="HG丸ｺﾞｼｯｸM-PRO" panose="020F0600000000000000" pitchFamily="50" charset="-128"/>
              </a:rPr>
              <a:t>理解するため</a:t>
            </a:r>
            <a:r>
              <a:rPr kumimoji="1" lang="ja-JP" altLang="en-US" sz="2400" dirty="0">
                <a:latin typeface="HG丸ｺﾞｼｯｸM-PRO" panose="020F0600000000000000" pitchFamily="50" charset="-128"/>
                <a:ea typeface="HG丸ｺﾞｼｯｸM-PRO" panose="020F0600000000000000" pitchFamily="50" charset="-128"/>
              </a:rPr>
              <a:t>に行うもので・・・職業関連の情報を収集、本人からの職業経験等のヒアリング等を行って、職業関連の能力に関する情報を収集し、</a:t>
            </a:r>
            <a:r>
              <a:rPr kumimoji="1" lang="ja-JP" altLang="en-US" sz="2400" u="sng" dirty="0">
                <a:latin typeface="HG丸ｺﾞｼｯｸM-PRO" panose="020F0600000000000000" pitchFamily="50" charset="-128"/>
                <a:ea typeface="HG丸ｺﾞｼｯｸM-PRO" panose="020F0600000000000000" pitchFamily="50" charset="-128"/>
              </a:rPr>
              <a:t>その結果を本人と一緒に分析すること。</a:t>
            </a:r>
            <a:endParaRPr kumimoji="1" lang="en-US" altLang="ja-JP" sz="2400" u="sng"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　・・・障害者本人を取り巻く環境</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家庭、地域、職場、友人関係、支援機関、活用できる制度</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などに関する情報を収集し、</a:t>
            </a:r>
            <a:r>
              <a:rPr lang="ja-JP" altLang="en-US" sz="2400" u="sng" dirty="0">
                <a:latin typeface="HG丸ｺﾞｼｯｸM-PRO" panose="020F0600000000000000" pitchFamily="50" charset="-128"/>
                <a:ea typeface="HG丸ｺﾞｼｯｸM-PRO" panose="020F0600000000000000" pitchFamily="50" charset="-128"/>
              </a:rPr>
              <a:t>本人と一緒に分析すること</a:t>
            </a:r>
            <a:endParaRPr kumimoji="1" lang="en-US" altLang="ja-JP" sz="2400" u="sng"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職業リハ用語集編集委員会（</a:t>
            </a:r>
            <a:r>
              <a:rPr lang="en-US" altLang="ja-JP" sz="1400" dirty="0">
                <a:latin typeface="HG丸ｺﾞｼｯｸM-PRO" panose="020F0600000000000000" pitchFamily="50" charset="-128"/>
                <a:ea typeface="HG丸ｺﾞｼｯｸM-PRO" panose="020F0600000000000000" pitchFamily="50" charset="-128"/>
              </a:rPr>
              <a:t>2020</a:t>
            </a: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職業リハビリテーション用語集</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やどかり出版、</a:t>
            </a:r>
            <a:r>
              <a:rPr lang="en-US" altLang="ja-JP" sz="1400" dirty="0">
                <a:latin typeface="HG丸ｺﾞｼｯｸM-PRO" panose="020F0600000000000000" pitchFamily="50" charset="-128"/>
                <a:ea typeface="HG丸ｺﾞｼｯｸM-PRO" panose="020F0600000000000000" pitchFamily="50" charset="-128"/>
              </a:rPr>
              <a:t>106</a:t>
            </a:r>
            <a:endParaRPr lang="ja-JP" altLang="en-US" sz="1400" dirty="0">
              <a:latin typeface="HG丸ｺﾞｼｯｸM-PRO" panose="020F0600000000000000" pitchFamily="50" charset="-128"/>
              <a:ea typeface="HG丸ｺﾞｼｯｸM-PRO" panose="020F0600000000000000" pitchFamily="50" charset="-128"/>
            </a:endParaRPr>
          </a:p>
        </p:txBody>
      </p:sp>
      <p:sp>
        <p:nvSpPr>
          <p:cNvPr id="7" name="四角形: 角を丸くする 6">
            <a:extLst>
              <a:ext uri="{FF2B5EF4-FFF2-40B4-BE49-F238E27FC236}">
                <a16:creationId xmlns:a16="http://schemas.microsoft.com/office/drawing/2014/main" id="{F613207B-5F3A-9995-0A15-9E9AEB394C99}"/>
              </a:ext>
            </a:extLst>
          </p:cNvPr>
          <p:cNvSpPr/>
          <p:nvPr/>
        </p:nvSpPr>
        <p:spPr>
          <a:xfrm>
            <a:off x="170632" y="4161223"/>
            <a:ext cx="8735052" cy="184597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800" dirty="0">
                <a:latin typeface="HG丸ｺﾞｼｯｸM-PRO" panose="020F0600000000000000" pitchFamily="50" charset="-128"/>
                <a:ea typeface="HG丸ｺﾞｼｯｸM-PRO" panose="020F0600000000000000" pitchFamily="50" charset="-128"/>
              </a:rPr>
              <a:t>・</a:t>
            </a:r>
            <a:r>
              <a:rPr kumimoji="1" lang="ja-JP" altLang="en-US" sz="1800" b="1" dirty="0">
                <a:solidFill>
                  <a:schemeClr val="tx1"/>
                </a:solidFill>
                <a:latin typeface="HG丸ｺﾞｼｯｸM-PRO" panose="020F0600000000000000" pitchFamily="50" charset="-128"/>
                <a:ea typeface="HG丸ｺﾞｼｯｸM-PRO" panose="020F0600000000000000" pitchFamily="50" charset="-128"/>
              </a:rPr>
              <a:t>アセスメントは、専門家と障害のある方が協働で行うことが原則</a:t>
            </a:r>
            <a:endParaRPr kumimoji="1" lang="en-US" altLang="ja-JP" sz="18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8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800" b="1" dirty="0">
                <a:solidFill>
                  <a:schemeClr val="tx1"/>
                </a:solidFill>
                <a:latin typeface="HG丸ｺﾞｼｯｸM-PRO" panose="020F0600000000000000" pitchFamily="50" charset="-128"/>
                <a:ea typeface="HG丸ｺﾞｼｯｸM-PRO" panose="020F0600000000000000" pitchFamily="50" charset="-128"/>
              </a:rPr>
              <a:t>・障害のある方が自分の職業的側面について評価することを専門家が手伝う</a:t>
            </a:r>
            <a:endParaRPr lang="en-US" altLang="ja-JP" sz="1800" b="1"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松為信雄・菊池恵美子編（</a:t>
            </a:r>
            <a:r>
              <a:rPr lang="en-US" altLang="ja-JP" sz="1400" dirty="0">
                <a:solidFill>
                  <a:schemeClr val="tx1"/>
                </a:solidFill>
                <a:latin typeface="HG丸ｺﾞｼｯｸM-PRO" panose="020F0600000000000000" pitchFamily="50" charset="-128"/>
                <a:ea typeface="HG丸ｺﾞｼｯｸM-PRO" panose="020F0600000000000000" pitchFamily="50" charset="-128"/>
              </a:rPr>
              <a:t>2008</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職業リハビリテーション学</a:t>
            </a: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　協同医書出版社、</a:t>
            </a:r>
            <a:r>
              <a:rPr lang="en-US" altLang="ja-JP" sz="1400" dirty="0">
                <a:solidFill>
                  <a:schemeClr val="tx1"/>
                </a:solidFill>
                <a:latin typeface="HG丸ｺﾞｼｯｸM-PRO" panose="020F0600000000000000" pitchFamily="50" charset="-128"/>
                <a:ea typeface="HG丸ｺﾞｼｯｸM-PRO" panose="020F0600000000000000" pitchFamily="50" charset="-128"/>
              </a:rPr>
              <a:t>141</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811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7080F44-18ED-9C8C-3386-2A6B0C6E482F}"/>
              </a:ext>
            </a:extLst>
          </p:cNvPr>
          <p:cNvSpPr>
            <a:spLocks noGrp="1"/>
          </p:cNvSpPr>
          <p:nvPr>
            <p:ph idx="1"/>
          </p:nvPr>
        </p:nvSpPr>
        <p:spPr>
          <a:xfrm>
            <a:off x="107504" y="116632"/>
            <a:ext cx="9036496" cy="6009531"/>
          </a:xfrm>
        </p:spPr>
        <p:txBody>
          <a:bodyPr>
            <a:normAutofit fontScale="85000" lnSpcReduction="20000"/>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　　　</a:t>
            </a:r>
            <a:r>
              <a:rPr lang="ja-JP" altLang="en-US" sz="3800" dirty="0">
                <a:latin typeface="HG丸ｺﾞｼｯｸM-PRO" panose="020F0600000000000000" pitchFamily="50" charset="-128"/>
                <a:ea typeface="HG丸ｺﾞｼｯｸM-PRO" panose="020F0600000000000000" pitchFamily="50" charset="-128"/>
              </a:rPr>
              <a:t>　</a:t>
            </a:r>
            <a:r>
              <a:rPr kumimoji="1" lang="ja-JP" altLang="en-US" sz="3800" dirty="0">
                <a:latin typeface="HG丸ｺﾞｼｯｸM-PRO" panose="020F0600000000000000" pitchFamily="50" charset="-128"/>
                <a:ea typeface="HG丸ｺﾞｼｯｸM-PRO" panose="020F0600000000000000" pitchFamily="50" charset="-128"/>
              </a:rPr>
              <a:t>就業アセスメント</a:t>
            </a:r>
            <a:r>
              <a:rPr kumimoji="1" lang="en-US" altLang="ja-JP" sz="3800" dirty="0">
                <a:latin typeface="HG丸ｺﾞｼｯｸM-PRO" panose="020F0600000000000000" pitchFamily="50" charset="-128"/>
                <a:ea typeface="HG丸ｺﾞｼｯｸM-PRO" panose="020F0600000000000000" pitchFamily="50" charset="-128"/>
              </a:rPr>
              <a:t>‐</a:t>
            </a:r>
            <a:r>
              <a:rPr kumimoji="1" lang="ja-JP" altLang="en-US" sz="3800" dirty="0">
                <a:latin typeface="HG丸ｺﾞｼｯｸM-PRO" panose="020F0600000000000000" pitchFamily="50" charset="-128"/>
                <a:ea typeface="HG丸ｺﾞｼｯｸM-PRO" panose="020F0600000000000000" pitchFamily="50" charset="-128"/>
              </a:rPr>
              <a:t>その視点</a:t>
            </a:r>
            <a:r>
              <a:rPr kumimoji="1" lang="en-US" altLang="ja-JP" sz="3800" dirty="0">
                <a:latin typeface="HG丸ｺﾞｼｯｸM-PRO" panose="020F0600000000000000" pitchFamily="50" charset="-128"/>
                <a:ea typeface="HG丸ｺﾞｼｯｸM-PRO" panose="020F0600000000000000" pitchFamily="50" charset="-128"/>
              </a:rPr>
              <a:t>‐</a:t>
            </a: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1)</a:t>
            </a:r>
            <a:r>
              <a:rPr lang="ja-JP" altLang="en-US" dirty="0">
                <a:latin typeface="HG丸ｺﾞｼｯｸM-PRO" panose="020F0600000000000000" pitchFamily="50" charset="-128"/>
                <a:ea typeface="HG丸ｺﾞｼｯｸM-PRO" panose="020F0600000000000000" pitchFamily="50" charset="-128"/>
              </a:rPr>
              <a:t>必要な援助を見つける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～できない、改善すべき点よりも、長所、得意なことを重視する</a:t>
            </a: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エンパワメントの視点</a:t>
            </a:r>
            <a:r>
              <a:rPr kumimoji="1" lang="en-US" altLang="ja-JP" dirty="0">
                <a:latin typeface="HG丸ｺﾞｼｯｸM-PRO" panose="020F0600000000000000" pitchFamily="50" charset="-128"/>
                <a:ea typeface="HG丸ｺﾞｼｯｸM-PRO" panose="020F0600000000000000" pitchFamily="50" charset="-128"/>
              </a:rPr>
              <a:t>)</a:t>
            </a:r>
          </a:p>
          <a:p>
            <a:pPr marL="0" indent="0">
              <a:buNone/>
            </a:pPr>
            <a:r>
              <a:rPr kumimoji="1" lang="en-US" altLang="ja-JP" dirty="0">
                <a:latin typeface="HG丸ｺﾞｼｯｸM-PRO" panose="020F0600000000000000" pitchFamily="50" charset="-128"/>
                <a:ea typeface="HG丸ｺﾞｼｯｸM-PRO" panose="020F0600000000000000" pitchFamily="50" charset="-128"/>
              </a:rPr>
              <a:t>2)</a:t>
            </a:r>
            <a:r>
              <a:rPr kumimoji="1" lang="ja-JP" altLang="en-US" dirty="0">
                <a:latin typeface="HG丸ｺﾞｼｯｸM-PRO" panose="020F0600000000000000" pitchFamily="50" charset="-128"/>
                <a:ea typeface="HG丸ｺﾞｼｯｸM-PRO" panose="020F0600000000000000" pitchFamily="50" charset="-128"/>
              </a:rPr>
              <a:t>広範な情報収集</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～本人の興味、性格や行動の特徴、医療情報、家族の意識など</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en-US" altLang="ja-JP" dirty="0">
                <a:latin typeface="HG丸ｺﾞｼｯｸM-PRO" panose="020F0600000000000000" pitchFamily="50" charset="-128"/>
                <a:ea typeface="HG丸ｺﾞｼｯｸM-PRO" panose="020F0600000000000000" pitchFamily="50" charset="-128"/>
              </a:rPr>
              <a:t>3)</a:t>
            </a:r>
            <a:r>
              <a:rPr kumimoji="1" lang="ja-JP" altLang="en-US" dirty="0">
                <a:latin typeface="HG丸ｺﾞｼｯｸM-PRO" panose="020F0600000000000000" pitchFamily="50" charset="-128"/>
                <a:ea typeface="HG丸ｺﾞｼｯｸM-PRO" panose="020F0600000000000000" pitchFamily="50" charset="-128"/>
              </a:rPr>
              <a:t>個人と環境との相互作用の重視</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～人は環境によって変化する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→様々な場面での行動の把握</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600" dirty="0">
                <a:latin typeface="HG丸ｺﾞｼｯｸM-PRO" panose="020F0600000000000000" pitchFamily="50" charset="-128"/>
                <a:ea typeface="HG丸ｺﾞｼｯｸM-PRO" panose="020F0600000000000000" pitchFamily="50" charset="-128"/>
              </a:rPr>
              <a:t>小川浩　志賀利一　梅永雄二他</a:t>
            </a:r>
            <a:r>
              <a:rPr kumimoji="1" lang="en-US" altLang="ja-JP" sz="1600" dirty="0">
                <a:latin typeface="HG丸ｺﾞｼｯｸM-PRO" panose="020F0600000000000000" pitchFamily="50" charset="-128"/>
                <a:ea typeface="HG丸ｺﾞｼｯｸM-PRO" panose="020F0600000000000000" pitchFamily="50" charset="-128"/>
              </a:rPr>
              <a:t>(2010)『</a:t>
            </a:r>
            <a:r>
              <a:rPr kumimoji="1" lang="ja-JP" altLang="en-US" sz="1600" dirty="0">
                <a:latin typeface="HG丸ｺﾞｼｯｸM-PRO" panose="020F0600000000000000" pitchFamily="50" charset="-128"/>
                <a:ea typeface="HG丸ｺﾞｼｯｸM-PRO" panose="020F0600000000000000" pitchFamily="50" charset="-128"/>
              </a:rPr>
              <a:t>ジョブコーチ実践マニュアル</a:t>
            </a:r>
            <a:r>
              <a:rPr kumimoji="1" lang="en-US" altLang="ja-JP" sz="1600"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　エンパワメント研究所</a:t>
            </a:r>
            <a:r>
              <a:rPr kumimoji="1" lang="en-US" altLang="ja-JP" sz="1600" dirty="0">
                <a:latin typeface="HG丸ｺﾞｼｯｸM-PRO" panose="020F0600000000000000" pitchFamily="50" charset="-128"/>
                <a:ea typeface="HG丸ｺﾞｼｯｸM-PRO" panose="020F0600000000000000" pitchFamily="50" charset="-128"/>
              </a:rPr>
              <a:t>20-21</a:t>
            </a:r>
            <a:endParaRPr kumimoji="1" lang="ja-JP" altLang="en-US"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2336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7080F44-18ED-9C8C-3386-2A6B0C6E482F}"/>
              </a:ext>
            </a:extLst>
          </p:cNvPr>
          <p:cNvSpPr>
            <a:spLocks noGrp="1"/>
          </p:cNvSpPr>
          <p:nvPr>
            <p:ph idx="1"/>
          </p:nvPr>
        </p:nvSpPr>
        <p:spPr>
          <a:xfrm>
            <a:off x="107504" y="0"/>
            <a:ext cx="9036496" cy="6270179"/>
          </a:xfrm>
        </p:spPr>
        <p:txBody>
          <a:bodyPr>
            <a:normAutofit/>
          </a:bodyPr>
          <a:lstStyle/>
          <a:p>
            <a:pPr marL="0" indent="0">
              <a:buNone/>
            </a:pPr>
            <a:r>
              <a:rPr kumimoji="1" lang="ja-JP" altLang="en-US" dirty="0">
                <a:latin typeface="HGP創英角ｺﾞｼｯｸUB" panose="020B0900000000000000" pitchFamily="50" charset="-128"/>
                <a:ea typeface="HGP創英角ｺﾞｼｯｸUB" panose="020B0900000000000000" pitchFamily="50" charset="-128"/>
              </a:rPr>
              <a:t>　　　　　　　</a:t>
            </a:r>
            <a:r>
              <a:rPr lang="ja-JP" altLang="en-US" dirty="0">
                <a:latin typeface="HGP創英角ｺﾞｼｯｸUB" panose="020B0900000000000000" pitchFamily="50" charset="-128"/>
                <a:ea typeface="HGP創英角ｺﾞｼｯｸUB" panose="020B0900000000000000" pitchFamily="50" charset="-128"/>
              </a:rPr>
              <a:t>　</a:t>
            </a:r>
            <a:r>
              <a:rPr kumimoji="1" lang="ja-JP" altLang="en-US" dirty="0">
                <a:latin typeface="HGP創英角ｺﾞｼｯｸUB" panose="020B0900000000000000" pitchFamily="50" charset="-128"/>
                <a:ea typeface="HGP創英角ｺﾞｼｯｸUB" panose="020B0900000000000000" pitchFamily="50" charset="-128"/>
              </a:rPr>
              <a:t>就業アセスメント</a:t>
            </a:r>
            <a:r>
              <a:rPr kumimoji="1" lang="en-US" altLang="ja-JP" dirty="0">
                <a:latin typeface="HGP創英角ｺﾞｼｯｸUB" panose="020B0900000000000000" pitchFamily="50" charset="-128"/>
                <a:ea typeface="HGP創英角ｺﾞｼｯｸUB" panose="020B0900000000000000" pitchFamily="50" charset="-128"/>
              </a:rPr>
              <a:t>‐</a:t>
            </a:r>
            <a:r>
              <a:rPr kumimoji="1" lang="ja-JP" altLang="en-US" dirty="0">
                <a:latin typeface="HGP創英角ｺﾞｼｯｸUB" panose="020B0900000000000000" pitchFamily="50" charset="-128"/>
                <a:ea typeface="HGP創英角ｺﾞｼｯｸUB" panose="020B0900000000000000" pitchFamily="50" charset="-128"/>
              </a:rPr>
              <a:t>その種類</a:t>
            </a:r>
            <a:r>
              <a:rPr kumimoji="1" lang="en-US" altLang="ja-JP" dirty="0">
                <a:latin typeface="HGP創英角ｺﾞｼｯｸUB" panose="020B0900000000000000" pitchFamily="50" charset="-128"/>
                <a:ea typeface="HGP創英角ｺﾞｼｯｸUB" panose="020B0900000000000000" pitchFamily="50" charset="-128"/>
              </a:rPr>
              <a:t>‐</a:t>
            </a:r>
          </a:p>
          <a:p>
            <a:pPr marL="0" indent="0">
              <a:buNone/>
            </a:pPr>
            <a:endParaRPr kumimoji="1"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kumimoji="1"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p:txBody>
      </p:sp>
      <p:graphicFrame>
        <p:nvGraphicFramePr>
          <p:cNvPr id="5" name="表 5">
            <a:extLst>
              <a:ext uri="{FF2B5EF4-FFF2-40B4-BE49-F238E27FC236}">
                <a16:creationId xmlns:a16="http://schemas.microsoft.com/office/drawing/2014/main" id="{21D7C7C0-6A66-65B8-67D6-08F83FBE18A2}"/>
              </a:ext>
            </a:extLst>
          </p:cNvPr>
          <p:cNvGraphicFramePr>
            <a:graphicFrameLocks noGrp="1"/>
          </p:cNvGraphicFramePr>
          <p:nvPr>
            <p:extLst>
              <p:ext uri="{D42A27DB-BD31-4B8C-83A1-F6EECF244321}">
                <p14:modId xmlns:p14="http://schemas.microsoft.com/office/powerpoint/2010/main" val="9593650"/>
              </p:ext>
            </p:extLst>
          </p:nvPr>
        </p:nvGraphicFramePr>
        <p:xfrm>
          <a:off x="107504" y="589954"/>
          <a:ext cx="8928992" cy="365760"/>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392795931"/>
                    </a:ext>
                  </a:extLst>
                </a:gridCol>
                <a:gridCol w="3240360">
                  <a:extLst>
                    <a:ext uri="{9D8B030D-6E8A-4147-A177-3AD203B41FA5}">
                      <a16:colId xmlns:a16="http://schemas.microsoft.com/office/drawing/2014/main" val="2289773883"/>
                    </a:ext>
                  </a:extLst>
                </a:gridCol>
                <a:gridCol w="3024336">
                  <a:extLst>
                    <a:ext uri="{9D8B030D-6E8A-4147-A177-3AD203B41FA5}">
                      <a16:colId xmlns:a16="http://schemas.microsoft.com/office/drawing/2014/main" val="769162054"/>
                    </a:ext>
                  </a:extLst>
                </a:gridCol>
              </a:tblGrid>
              <a:tr h="162097">
                <a:tc>
                  <a:txBody>
                    <a:body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アセスメントの種類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　　特　　　　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検査名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4488943"/>
                  </a:ext>
                </a:extLst>
              </a:tr>
            </a:tbl>
          </a:graphicData>
        </a:graphic>
      </p:graphicFrame>
      <p:graphicFrame>
        <p:nvGraphicFramePr>
          <p:cNvPr id="6" name="表 6">
            <a:extLst>
              <a:ext uri="{FF2B5EF4-FFF2-40B4-BE49-F238E27FC236}">
                <a16:creationId xmlns:a16="http://schemas.microsoft.com/office/drawing/2014/main" id="{5F8F150A-9B60-C096-042E-379703364D04}"/>
              </a:ext>
            </a:extLst>
          </p:cNvPr>
          <p:cNvGraphicFramePr>
            <a:graphicFrameLocks noGrp="1"/>
          </p:cNvGraphicFramePr>
          <p:nvPr>
            <p:extLst>
              <p:ext uri="{D42A27DB-BD31-4B8C-83A1-F6EECF244321}">
                <p14:modId xmlns:p14="http://schemas.microsoft.com/office/powerpoint/2010/main" val="3773698055"/>
              </p:ext>
            </p:extLst>
          </p:nvPr>
        </p:nvGraphicFramePr>
        <p:xfrm>
          <a:off x="107504" y="955714"/>
          <a:ext cx="8928992" cy="5722898"/>
        </p:xfrm>
        <a:graphic>
          <a:graphicData uri="http://schemas.openxmlformats.org/drawingml/2006/table">
            <a:tbl>
              <a:tblPr firstRow="1" bandRow="1">
                <a:tableStyleId>{5C22544A-7EE6-4342-B048-85BDC9FD1C3A}</a:tableStyleId>
              </a:tblPr>
              <a:tblGrid>
                <a:gridCol w="605741">
                  <a:extLst>
                    <a:ext uri="{9D8B030D-6E8A-4147-A177-3AD203B41FA5}">
                      <a16:colId xmlns:a16="http://schemas.microsoft.com/office/drawing/2014/main" val="3905349595"/>
                    </a:ext>
                  </a:extLst>
                </a:gridCol>
                <a:gridCol w="2058555">
                  <a:extLst>
                    <a:ext uri="{9D8B030D-6E8A-4147-A177-3AD203B41FA5}">
                      <a16:colId xmlns:a16="http://schemas.microsoft.com/office/drawing/2014/main" val="2697824983"/>
                    </a:ext>
                  </a:extLst>
                </a:gridCol>
                <a:gridCol w="3240360">
                  <a:extLst>
                    <a:ext uri="{9D8B030D-6E8A-4147-A177-3AD203B41FA5}">
                      <a16:colId xmlns:a16="http://schemas.microsoft.com/office/drawing/2014/main" val="3764523162"/>
                    </a:ext>
                  </a:extLst>
                </a:gridCol>
                <a:gridCol w="3024336">
                  <a:extLst>
                    <a:ext uri="{9D8B030D-6E8A-4147-A177-3AD203B41FA5}">
                      <a16:colId xmlns:a16="http://schemas.microsoft.com/office/drawing/2014/main" val="2743341616"/>
                    </a:ext>
                  </a:extLst>
                </a:gridCol>
              </a:tblGrid>
              <a:tr h="2401278">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標準アセスメント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・統計的に信頼性と妥当性が確かめられているアセスメント</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・検査道具や手順、アセスメントの実施方法が決められている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・統計的に処理された客観的な結果で比較や特徴を把握できる</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・実施者が、実施方法や解釈の仕方等を熟知しておく必要がある</a:t>
                      </a:r>
                      <a:endParaRPr kumimoji="1" lang="ja-JP" altLang="en-US" sz="1600" b="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WAIS-Ⅳ</a:t>
                      </a: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知能検査</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・厚生労働省一般職業検査（</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GATB)</a:t>
                      </a: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・ワークサンプル幕張版</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(MWS)</a:t>
                      </a: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1980231"/>
                  </a:ext>
                </a:extLst>
              </a:tr>
              <a:tr h="3321620">
                <a:tc>
                  <a:txBody>
                    <a:bodyPr/>
                    <a:lstStyle/>
                    <a:p>
                      <a:r>
                        <a:rPr kumimoji="1" lang="ja-JP" altLang="en-US" sz="1600" b="0" dirty="0">
                          <a:latin typeface="HG丸ｺﾞｼｯｸM-PRO" panose="020F0600000000000000" pitchFamily="50" charset="-128"/>
                          <a:ea typeface="HG丸ｺﾞｼｯｸM-PRO" panose="020F0600000000000000" pitchFamily="50" charset="-128"/>
                        </a:rPr>
                        <a:t>非標準アセスメント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latin typeface="HG丸ｺﾞｼｯｸM-PRO" panose="020F0600000000000000" pitchFamily="50" charset="-128"/>
                          <a:ea typeface="HG丸ｺﾞｼｯｸM-PRO" panose="020F0600000000000000" pitchFamily="50" charset="-128"/>
                        </a:rPr>
                        <a:t>・観察や聞き取り等によるアセスメント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・実際の職場や模擬的な作業場面、日常生活の様子を直接確認できる</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・アセスメント実施者が何をアセスメントすべきなのか、見るべきポイントを知っておく必要がある</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・支援者によって評価が異なる場合がある、主観的になりやすい</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・第三者の結果の共有がしにくい場合がある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・模擬的な作業場面での行動観察</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・面談</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・各種チェックリスト</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就労支援のためのチェックリスト等</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a:t>
                      </a: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＊資料参照</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6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4835115"/>
                  </a:ext>
                </a:extLst>
              </a:tr>
            </a:tbl>
          </a:graphicData>
        </a:graphic>
      </p:graphicFrame>
      <p:sp>
        <p:nvSpPr>
          <p:cNvPr id="7" name="正方形/長方形 6">
            <a:extLst>
              <a:ext uri="{FF2B5EF4-FFF2-40B4-BE49-F238E27FC236}">
                <a16:creationId xmlns:a16="http://schemas.microsoft.com/office/drawing/2014/main" id="{60B1E325-8CFB-EAE1-2B17-14D67EC27B2C}"/>
              </a:ext>
            </a:extLst>
          </p:cNvPr>
          <p:cNvSpPr/>
          <p:nvPr/>
        </p:nvSpPr>
        <p:spPr>
          <a:xfrm>
            <a:off x="107504" y="6273449"/>
            <a:ext cx="8928993" cy="5040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endParaRPr>
          </a:p>
          <a:p>
            <a:endParaRPr lang="en-US" altLang="ja-JP" sz="1400" dirty="0">
              <a:solidFill>
                <a:schemeClr val="tx1"/>
              </a:solidFill>
            </a:endParaRPr>
          </a:p>
          <a:p>
            <a:endParaRPr lang="en-US" altLang="ja-JP" sz="1400" dirty="0">
              <a:solidFill>
                <a:schemeClr val="tx1"/>
              </a:solidFill>
            </a:endParaRPr>
          </a:p>
          <a:p>
            <a:r>
              <a:rPr lang="ja-JP" altLang="en-US" sz="1400" dirty="0">
                <a:solidFill>
                  <a:schemeClr val="tx1"/>
                </a:solidFill>
              </a:rPr>
              <a:t>独立行政法人　高齢・障害・求職者雇用支援機構　障害者職業総合センター職業センター</a:t>
            </a:r>
            <a:r>
              <a:rPr lang="en-US" altLang="ja-JP" sz="1400" dirty="0">
                <a:solidFill>
                  <a:schemeClr val="tx1"/>
                </a:solidFill>
              </a:rPr>
              <a:t>(2019</a:t>
            </a:r>
            <a:r>
              <a:rPr lang="ja-JP" altLang="en-US" sz="1400" dirty="0">
                <a:solidFill>
                  <a:schemeClr val="tx1"/>
                </a:solidFill>
              </a:rPr>
              <a:t>）</a:t>
            </a:r>
            <a:r>
              <a:rPr lang="en-US" altLang="ja-JP" sz="1400" dirty="0">
                <a:solidFill>
                  <a:schemeClr val="tx1"/>
                </a:solidFill>
              </a:rPr>
              <a:t>『</a:t>
            </a:r>
            <a:r>
              <a:rPr lang="ja-JP" altLang="en-US" sz="1400" dirty="0">
                <a:solidFill>
                  <a:schemeClr val="tx1"/>
                </a:solidFill>
              </a:rPr>
              <a:t>発達障害者のアセスメント</a:t>
            </a:r>
            <a:r>
              <a:rPr lang="en-US" altLang="ja-JP" sz="1400" dirty="0">
                <a:solidFill>
                  <a:schemeClr val="tx1"/>
                </a:solidFill>
              </a:rPr>
              <a:t>』</a:t>
            </a:r>
            <a:r>
              <a:rPr lang="ja-JP" altLang="en-US" sz="1400" dirty="0">
                <a:solidFill>
                  <a:schemeClr val="tx1"/>
                </a:solidFill>
              </a:rPr>
              <a:t>、７</a:t>
            </a:r>
            <a:endParaRPr lang="en-US" altLang="ja-JP" sz="1400" dirty="0">
              <a:solidFill>
                <a:schemeClr val="tx1"/>
              </a:solidFill>
            </a:endParaRPr>
          </a:p>
          <a:p>
            <a:r>
              <a:rPr lang="ja-JP" altLang="en-US" sz="1400" dirty="0">
                <a:solidFill>
                  <a:schemeClr val="tx1"/>
                </a:solidFill>
              </a:rPr>
              <a:t>　　　　　　　　　　</a:t>
            </a:r>
            <a:endParaRPr lang="en-US" altLang="ja-JP" sz="1400" dirty="0">
              <a:solidFill>
                <a:schemeClr val="tx1"/>
              </a:solidFill>
            </a:endParaRPr>
          </a:p>
          <a:p>
            <a:pPr algn="ctr"/>
            <a:endParaRPr kumimoji="1" lang="ja-JP" altLang="en-US" dirty="0"/>
          </a:p>
        </p:txBody>
      </p:sp>
      <p:sp>
        <p:nvSpPr>
          <p:cNvPr id="2" name="四角形: 角を丸くする 1">
            <a:extLst>
              <a:ext uri="{FF2B5EF4-FFF2-40B4-BE49-F238E27FC236}">
                <a16:creationId xmlns:a16="http://schemas.microsoft.com/office/drawing/2014/main" id="{6D381741-77FF-2DDB-A48D-66BF6B8E8193}"/>
              </a:ext>
            </a:extLst>
          </p:cNvPr>
          <p:cNvSpPr/>
          <p:nvPr/>
        </p:nvSpPr>
        <p:spPr>
          <a:xfrm>
            <a:off x="61838" y="5448489"/>
            <a:ext cx="3070002" cy="8233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HGS創英角ｺﾞｼｯｸUB" panose="020B0900000000000000" pitchFamily="50" charset="-128"/>
                <a:ea typeface="HGS創英角ｺﾞｼｯｸUB" panose="020B0900000000000000" pitchFamily="50" charset="-128"/>
              </a:rPr>
              <a:t>移行・</a:t>
            </a:r>
            <a:r>
              <a:rPr kumimoji="1" lang="en-US" altLang="ja-JP" sz="2000" dirty="0">
                <a:solidFill>
                  <a:schemeClr val="tx1"/>
                </a:solidFill>
                <a:latin typeface="HGS創英角ｺﾞｼｯｸUB" panose="020B0900000000000000" pitchFamily="50" charset="-128"/>
                <a:ea typeface="HGS創英角ｺﾞｼｯｸUB" panose="020B0900000000000000" pitchFamily="50" charset="-128"/>
              </a:rPr>
              <a:t>A</a:t>
            </a:r>
            <a:r>
              <a:rPr lang="ja-JP" altLang="en-US" sz="2000" dirty="0">
                <a:solidFill>
                  <a:schemeClr val="tx1"/>
                </a:solidFill>
                <a:latin typeface="HGS創英角ｺﾞｼｯｸUB" panose="020B0900000000000000" pitchFamily="50" charset="-128"/>
                <a:ea typeface="HGS創英角ｺﾞｼｯｸUB" panose="020B0900000000000000" pitchFamily="50" charset="-128"/>
              </a:rPr>
              <a:t>型・</a:t>
            </a:r>
            <a:r>
              <a:rPr lang="en-US" altLang="ja-JP" sz="2000" dirty="0">
                <a:solidFill>
                  <a:schemeClr val="tx1"/>
                </a:solidFill>
                <a:latin typeface="HGS創英角ｺﾞｼｯｸUB" panose="020B0900000000000000" pitchFamily="50" charset="-128"/>
                <a:ea typeface="HGS創英角ｺﾞｼｯｸUB" panose="020B0900000000000000" pitchFamily="50" charset="-128"/>
              </a:rPr>
              <a:t>B</a:t>
            </a:r>
            <a:r>
              <a:rPr lang="ja-JP" altLang="en-US" sz="2000" dirty="0">
                <a:solidFill>
                  <a:schemeClr val="tx1"/>
                </a:solidFill>
                <a:latin typeface="HGS創英角ｺﾞｼｯｸUB" panose="020B0900000000000000" pitchFamily="50" charset="-128"/>
                <a:ea typeface="HGS創英角ｺﾞｼｯｸUB" panose="020B0900000000000000" pitchFamily="50" charset="-128"/>
              </a:rPr>
              <a:t>型の作業はここに位置づけられる</a:t>
            </a:r>
            <a:endParaRPr kumimoji="1" lang="ja-JP" altLang="en-US" sz="2000" dirty="0">
              <a:solidFill>
                <a:schemeClr val="tx1"/>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29907445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8665</TotalTime>
  <Words>3720</Words>
  <Application>Microsoft Office PowerPoint</Application>
  <PresentationFormat>画面に合わせる (4:3)</PresentationFormat>
  <Paragraphs>496</Paragraphs>
  <Slides>32</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32</vt:i4>
      </vt:variant>
    </vt:vector>
  </HeadingPairs>
  <TitlesOfParts>
    <vt:vector size="40" baseType="lpstr">
      <vt:lpstr>HGP創英角ｺﾞｼｯｸUB</vt:lpstr>
      <vt:lpstr>HGSｺﾞｼｯｸM</vt:lpstr>
      <vt:lpstr>HGS創英角ｺﾞｼｯｸUB</vt:lpstr>
      <vt:lpstr>HG丸ｺﾞｼｯｸM-PRO</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政治一般 1 法の種類</dc:title>
  <dc:creator>owner</dc:creator>
  <cp:lastModifiedBy>佐藤 大作(satou-daisaku.h59)</cp:lastModifiedBy>
  <cp:revision>360</cp:revision>
  <cp:lastPrinted>2022-08-27T05:31:46Z</cp:lastPrinted>
  <dcterms:created xsi:type="dcterms:W3CDTF">2020-12-08T01:00:14Z</dcterms:created>
  <dcterms:modified xsi:type="dcterms:W3CDTF">2023-08-08T07:42:23Z</dcterms:modified>
</cp:coreProperties>
</file>